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83" r:id="rId2"/>
    <p:sldId id="286" r:id="rId3"/>
    <p:sldId id="333" r:id="rId4"/>
    <p:sldId id="287" r:id="rId5"/>
    <p:sldId id="380" r:id="rId6"/>
    <p:sldId id="315" r:id="rId7"/>
    <p:sldId id="381" r:id="rId8"/>
    <p:sldId id="366" r:id="rId9"/>
    <p:sldId id="291" r:id="rId10"/>
    <p:sldId id="292" r:id="rId11"/>
    <p:sldId id="332" r:id="rId12"/>
    <p:sldId id="382" r:id="rId13"/>
    <p:sldId id="367" r:id="rId14"/>
    <p:sldId id="374" r:id="rId15"/>
    <p:sldId id="375" r:id="rId16"/>
    <p:sldId id="376" r:id="rId17"/>
    <p:sldId id="377" r:id="rId18"/>
    <p:sldId id="379" r:id="rId19"/>
    <p:sldId id="383" r:id="rId20"/>
    <p:sldId id="378" r:id="rId21"/>
    <p:sldId id="345" r:id="rId22"/>
    <p:sldId id="296" r:id="rId23"/>
    <p:sldId id="322" r:id="rId24"/>
    <p:sldId id="323" r:id="rId25"/>
    <p:sldId id="384" r:id="rId26"/>
    <p:sldId id="369" r:id="rId27"/>
    <p:sldId id="357" r:id="rId28"/>
    <p:sldId id="328" r:id="rId29"/>
    <p:sldId id="329" r:id="rId30"/>
    <p:sldId id="330" r:id="rId31"/>
    <p:sldId id="373" r:id="rId32"/>
    <p:sldId id="385" r:id="rId33"/>
    <p:sldId id="319" r:id="rId34"/>
    <p:sldId id="276" r:id="rId35"/>
    <p:sldId id="334" r:id="rId36"/>
    <p:sldId id="365" r:id="rId37"/>
    <p:sldId id="305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366FF"/>
    <a:srgbClr val="33CC00"/>
    <a:srgbClr val="FF3300"/>
    <a:srgbClr val="0099CC"/>
    <a:srgbClr val="FEFFE3"/>
    <a:srgbClr val="FFFCD6"/>
    <a:srgbClr val="477CBD"/>
    <a:srgbClr val="FFCC66"/>
    <a:srgbClr val="408000"/>
    <a:srgbClr val="008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235" autoAdjust="0"/>
  </p:normalViewPr>
  <p:slideViewPr>
    <p:cSldViewPr snapToGrid="0" snapToObjects="1">
      <p:cViewPr varScale="1">
        <p:scale>
          <a:sx n="116" d="100"/>
          <a:sy n="116" d="100"/>
        </p:scale>
        <p:origin x="-6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0456B-4CC6-7549-B900-089D72FD4BF4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56000-BCEF-6D4C-9BDE-661E6E00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84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05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05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6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49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613145" y="6357937"/>
            <a:ext cx="7530855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defTabSz="45718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tima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607038" y="6357937"/>
            <a:ext cx="7536962" cy="500063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2"/>
              </a:gs>
            </a:gsLst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lvl="0" algn="ctr" defTabSz="457182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Optima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481510" y="6572250"/>
            <a:ext cx="3185990" cy="285750"/>
          </a:xfrm>
          <a:prstGeom prst="rect">
            <a:avLst/>
          </a:prstGeom>
        </p:spPr>
        <p:txBody>
          <a:bodyPr lIns="87075" tIns="43537" rIns="87075" bIns="43537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latin typeface="Optima"/>
              </a:rPr>
              <a:t>© 2014-2015 Peter</a:t>
            </a:r>
            <a:r>
              <a:rPr lang="en-US" sz="900" baseline="0" dirty="0" smtClean="0">
                <a:latin typeface="Optima"/>
              </a:rPr>
              <a:t> Merel</a:t>
            </a:r>
            <a:r>
              <a:rPr lang="en-US" sz="900" dirty="0" smtClean="0">
                <a:latin typeface="Optima"/>
              </a:rPr>
              <a:t>.  Confidential and Proprietary</a:t>
            </a:r>
            <a:endParaRPr lang="en-US" sz="900" dirty="0">
              <a:latin typeface="Optim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14500" y="111269"/>
            <a:ext cx="7366000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81018" y="785813"/>
            <a:ext cx="3504719" cy="5429250"/>
          </a:xfrm>
        </p:spPr>
        <p:txBody>
          <a:bodyPr/>
          <a:lstStyle>
            <a:lvl1pPr marL="194461" indent="-194461">
              <a:defRPr sz="1700">
                <a:latin typeface="Optima"/>
                <a:cs typeface="Arial" panose="020B0604020202020204" pitchFamily="34" charset="0"/>
              </a:defRPr>
            </a:lvl1pPr>
            <a:lvl2pPr marL="522532" indent="-187847">
              <a:defRPr sz="1500">
                <a:latin typeface="Optima"/>
                <a:cs typeface="Arial" panose="020B0604020202020204" pitchFamily="34" charset="0"/>
              </a:defRPr>
            </a:lvl2pPr>
            <a:lvl3pPr marL="761970" indent="-182555">
              <a:defRPr sz="1300">
                <a:latin typeface="Optima"/>
                <a:cs typeface="Arial" panose="020B0604020202020204" pitchFamily="34" charset="0"/>
              </a:defRPr>
            </a:lvl3pPr>
            <a:lvl4pPr marL="1001408" indent="-182555">
              <a:defRPr sz="1200">
                <a:latin typeface="Optima"/>
                <a:cs typeface="Arial" panose="020B0604020202020204" pitchFamily="34" charset="0"/>
              </a:defRPr>
            </a:lvl4pPr>
            <a:lvl5pPr marL="1239524" indent="-182555">
              <a:defRPr sz="12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826500" y="6572250"/>
            <a:ext cx="317500" cy="266403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1"/>
          </p:nvPr>
        </p:nvSpPr>
        <p:spPr>
          <a:xfrm>
            <a:off x="5323656" y="785813"/>
            <a:ext cx="3501415" cy="5429250"/>
          </a:xfrm>
        </p:spPr>
        <p:txBody>
          <a:bodyPr/>
          <a:lstStyle>
            <a:lvl1pPr marL="342622" indent="-342622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7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1pPr>
            <a:lvl2pPr marL="620424" indent="-285739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5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2pPr>
            <a:lvl3pPr marL="865153" indent="-285739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3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3pPr>
            <a:lvl4pPr marL="1104592" indent="-285739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4pPr>
            <a:lvl5pPr marL="1342707" indent="-285739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5pPr>
          </a:lstStyle>
          <a:p>
            <a:pPr marL="194461" lvl="0" indent="-194461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522532" lvl="1" indent="-187847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Second level</a:t>
            </a:r>
          </a:p>
          <a:p>
            <a:pPr marL="761970" lvl="2" indent="-182555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001408" lvl="3" indent="-182555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Fourth level</a:t>
            </a:r>
          </a:p>
          <a:p>
            <a:pPr marL="1239524" lvl="4" indent="-182555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627" y="6409761"/>
            <a:ext cx="1610080" cy="417449"/>
          </a:xfrm>
          <a:prstGeom prst="rect">
            <a:avLst/>
          </a:prstGeom>
        </p:spPr>
      </p:pic>
      <p:sp>
        <p:nvSpPr>
          <p:cNvPr id="19" name="Rectangle 11"/>
          <p:cNvSpPr/>
          <p:nvPr userDrawn="1"/>
        </p:nvSpPr>
        <p:spPr>
          <a:xfrm>
            <a:off x="-3137" y="1419027"/>
            <a:ext cx="1610175" cy="544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defTabSz="45718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tx1"/>
                </a:solidFill>
                <a:latin typeface="Optima"/>
              </a:rPr>
              <a:t>Agile organization for</a:t>
            </a:r>
            <a:r>
              <a:rPr lang="en-US" sz="1200" baseline="0" dirty="0" smtClean="0">
                <a:solidFill>
                  <a:schemeClr val="tx1"/>
                </a:solidFill>
                <a:latin typeface="Optima"/>
              </a:rPr>
              <a:t> exponential growth</a:t>
            </a:r>
            <a:endParaRPr lang="en-US" sz="1200" dirty="0">
              <a:solidFill>
                <a:schemeClr val="tx1"/>
              </a:solidFill>
              <a:latin typeface="Optima"/>
            </a:endParaRPr>
          </a:p>
        </p:txBody>
      </p:sp>
      <p:pic>
        <p:nvPicPr>
          <p:cNvPr id="20" name="Content Placeholder 4" descr="1865-66_cable_cross-sections_1024G.gif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3249" t="12064" r="29511" b="12325"/>
          <a:stretch/>
        </p:blipFill>
        <p:spPr>
          <a:xfrm flipH="1">
            <a:off x="81991" y="65193"/>
            <a:ext cx="1474229" cy="1453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Rectangle 13"/>
          <p:cNvSpPr/>
          <p:nvPr userDrawn="1"/>
        </p:nvSpPr>
        <p:spPr>
          <a:xfrm>
            <a:off x="0" y="0"/>
            <a:ext cx="9144000" cy="75903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2"/>
              </a:gs>
            </a:gsLst>
          </a:gradFill>
          <a:ln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lvl="0" algn="ctr" defTabSz="457182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Optim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-3137" y="1928813"/>
            <a:ext cx="1610175" cy="444252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2"/>
              </a:gs>
            </a:gsLst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defTabSz="45718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24562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4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0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9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06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2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8EE05-B62B-FF4C-835A-8990F9B37D82}" type="datetimeFigureOut">
              <a:rPr lang="en-US" smtClean="0"/>
              <a:t>3/03/2016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3708E-035C-3D4D-8BED-0FBE94E10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4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9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3.wdp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7.jpeg"/><Relationship Id="rId5" Type="http://schemas.microsoft.com/office/2007/relationships/hdphoto" Target="../media/hdphoto4.wdp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9.png"/><Relationship Id="rId5" Type="http://schemas.microsoft.com/office/2007/relationships/hdphoto" Target="../media/hdphoto5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Optima"/>
                <a:cs typeface="Optima"/>
              </a:rPr>
              <a:t>Product Leadership Games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72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5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33" y="3690"/>
            <a:ext cx="124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S</a:t>
            </a:r>
            <a:r>
              <a:rPr lang="en-US" sz="2800" dirty="0" smtClean="0">
                <a:latin typeface="Optima"/>
                <a:cs typeface="Optima"/>
              </a:rPr>
              <a:t>imple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6695" y="5690870"/>
            <a:ext cx="7230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“Design means the elegance of minimum.</a:t>
            </a:r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It isn’t look and feel. It’s how it works.” -- Jobs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18" y="607725"/>
            <a:ext cx="7104529" cy="502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0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33" y="3690"/>
            <a:ext cx="124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S</a:t>
            </a:r>
            <a:r>
              <a:rPr lang="en-US" sz="2800" dirty="0" smtClean="0">
                <a:latin typeface="Optima"/>
                <a:cs typeface="Optima"/>
              </a:rPr>
              <a:t>imple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9170" y="5690870"/>
            <a:ext cx="6445790" cy="1033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dirty="0" smtClean="0">
                <a:latin typeface="Optima"/>
                <a:cs typeface="Optima"/>
              </a:rPr>
              <a:t>Simplicity comes breadth-first.</a:t>
            </a:r>
          </a:p>
          <a:p>
            <a:pPr algn="ctr">
              <a:lnSpc>
                <a:spcPct val="110000"/>
              </a:lnSpc>
            </a:pPr>
            <a:r>
              <a:rPr lang="en-US" sz="2800" dirty="0" smtClean="0">
                <a:latin typeface="Optima"/>
                <a:cs typeface="Optima"/>
              </a:rPr>
              <a:t>Set Based Design. Merciless Refactoring.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00734" y="692727"/>
            <a:ext cx="7618572" cy="4998143"/>
            <a:chOff x="1045451" y="692727"/>
            <a:chExt cx="7618572" cy="4998143"/>
          </a:xfrm>
        </p:grpSpPr>
        <p:grpSp>
          <p:nvGrpSpPr>
            <p:cNvPr id="5" name="Group 4"/>
            <p:cNvGrpSpPr/>
            <p:nvPr/>
          </p:nvGrpSpPr>
          <p:grpSpPr>
            <a:xfrm>
              <a:off x="1045451" y="808736"/>
              <a:ext cx="5035594" cy="4681256"/>
              <a:chOff x="179512" y="2289519"/>
              <a:chExt cx="3571875" cy="3272295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2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10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512" y="2505300"/>
                <a:ext cx="3571875" cy="2867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Rounded Rectangle 7"/>
              <p:cNvSpPr/>
              <p:nvPr/>
            </p:nvSpPr>
            <p:spPr bwMode="auto">
              <a:xfrm>
                <a:off x="403726" y="2289519"/>
                <a:ext cx="360040" cy="3261465"/>
              </a:xfrm>
              <a:prstGeom prst="roundRect">
                <a:avLst/>
              </a:prstGeom>
              <a:solidFill>
                <a:schemeClr val="bg1">
                  <a:lumMod val="8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</a:pPr>
                <a:endParaRPr lang="en-AU" sz="1100" dirty="0">
                  <a:solidFill>
                    <a:srgbClr val="100C00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 bwMode="auto">
              <a:xfrm>
                <a:off x="848047" y="2289519"/>
                <a:ext cx="305615" cy="3261464"/>
              </a:xfrm>
              <a:prstGeom prst="roundRect">
                <a:avLst/>
              </a:prstGeom>
              <a:solidFill>
                <a:schemeClr val="bg1">
                  <a:lumMod val="8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Tx/>
                  <a:tabLst/>
                </a:pPr>
                <a:endParaRPr kumimoji="0" lang="en-AU" sz="1100" b="0" i="0" u="none" strike="noStrike" cap="none" normalizeH="0" baseline="0" dirty="0" smtClean="0">
                  <a:ln>
                    <a:noFill/>
                  </a:ln>
                  <a:solidFill>
                    <a:srgbClr val="100C00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 bwMode="auto">
              <a:xfrm>
                <a:off x="1243253" y="2297414"/>
                <a:ext cx="360040" cy="3261464"/>
              </a:xfrm>
              <a:prstGeom prst="roundRect">
                <a:avLst/>
              </a:prstGeom>
              <a:solidFill>
                <a:schemeClr val="bg1">
                  <a:lumMod val="8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</a:pPr>
                <a:endParaRPr lang="en-AU" sz="1100" dirty="0">
                  <a:solidFill>
                    <a:srgbClr val="100C00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 bwMode="auto">
              <a:xfrm>
                <a:off x="1682889" y="2297655"/>
                <a:ext cx="360040" cy="3261464"/>
              </a:xfrm>
              <a:prstGeom prst="roundRect">
                <a:avLst/>
              </a:prstGeom>
              <a:solidFill>
                <a:schemeClr val="bg1">
                  <a:lumMod val="8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</a:pPr>
                <a:endParaRPr lang="en-AU" sz="1100" dirty="0">
                  <a:solidFill>
                    <a:srgbClr val="100C00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 bwMode="auto">
              <a:xfrm>
                <a:off x="2117815" y="2298311"/>
                <a:ext cx="385708" cy="3261464"/>
              </a:xfrm>
              <a:prstGeom prst="roundRect">
                <a:avLst/>
              </a:prstGeom>
              <a:solidFill>
                <a:schemeClr val="bg1">
                  <a:lumMod val="8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</a:pPr>
                <a:endParaRPr lang="en-AU" sz="1100" dirty="0">
                  <a:solidFill>
                    <a:srgbClr val="100C0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 bwMode="auto">
              <a:xfrm>
                <a:off x="2587357" y="2300350"/>
                <a:ext cx="443222" cy="3261464"/>
              </a:xfrm>
              <a:prstGeom prst="roundRect">
                <a:avLst/>
              </a:prstGeom>
              <a:solidFill>
                <a:schemeClr val="bg1">
                  <a:lumMod val="8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</a:pPr>
                <a:endParaRPr lang="en-AU" sz="1100" dirty="0">
                  <a:solidFill>
                    <a:srgbClr val="100C00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8126" y="692727"/>
              <a:ext cx="2905897" cy="499814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42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79628"/>
            <a:ext cx="6400800" cy="204800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Optima"/>
                <a:cs typeface="Optima"/>
              </a:rPr>
              <a:t>Maria Jean’s</a:t>
            </a:r>
          </a:p>
          <a:p>
            <a:r>
              <a:rPr lang="en-US" dirty="0" smtClean="0">
                <a:latin typeface="Optima"/>
                <a:cs typeface="Optima"/>
              </a:rPr>
              <a:t>Hash House A-Go-Go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72" y="2470194"/>
            <a:ext cx="3349457" cy="895114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755386" y="5101539"/>
            <a:ext cx="7597648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How do we discover solution constraints we’ve missed or misunderstood? 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Set Based Design</a:t>
            </a:r>
          </a:p>
        </p:txBody>
      </p:sp>
    </p:spTree>
    <p:extLst>
      <p:ext uri="{BB962C8B-B14F-4D97-AF65-F5344CB8AC3E}">
        <p14:creationId xmlns:p14="http://schemas.microsoft.com/office/powerpoint/2010/main" val="363537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386" y="5101539"/>
            <a:ext cx="7597648" cy="17526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How do we discover solution constraints we’ve missed or misunderstood? 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Set Based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4158" y="172574"/>
            <a:ext cx="5315797" cy="4832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Design the logo for Maria-Jean’s.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>
                <a:latin typeface="Optima"/>
                <a:cs typeface="Optima"/>
              </a:rPr>
              <a:t>2</a:t>
            </a:r>
            <a:r>
              <a:rPr lang="en-US" sz="2800" dirty="0" smtClean="0">
                <a:latin typeface="Optima"/>
                <a:cs typeface="Optima"/>
              </a:rPr>
              <a:t>-Minute Design Sprint!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Acceptance Criteria!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Winnow!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Refactor!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Repeat!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286014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Optima"/>
                <a:cs typeface="Optima"/>
              </a:rPr>
              <a:t>A</a:t>
            </a:r>
            <a:r>
              <a:rPr lang="en-US" dirty="0">
                <a:latin typeface="Optima"/>
                <a:cs typeface="Optima"/>
              </a:rPr>
              <a:t>utonomous </a:t>
            </a:r>
            <a:r>
              <a:rPr lang="en-US" dirty="0" smtClean="0">
                <a:latin typeface="Optima"/>
                <a:cs typeface="Optima"/>
              </a:rPr>
              <a:t>self-control at </a:t>
            </a:r>
            <a:r>
              <a:rPr lang="en-US" dirty="0">
                <a:latin typeface="Optima"/>
                <a:cs typeface="Optima"/>
              </a:rPr>
              <a:t>all </a:t>
            </a:r>
            <a:r>
              <a:rPr lang="en-US" dirty="0" smtClean="0">
                <a:latin typeface="Optima"/>
                <a:cs typeface="Optima"/>
              </a:rPr>
              <a:t>scales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for </a:t>
            </a:r>
            <a:r>
              <a:rPr lang="en-US" dirty="0">
                <a:latin typeface="Optima"/>
                <a:cs typeface="Optima"/>
              </a:rPr>
              <a:t>all </a:t>
            </a:r>
            <a:r>
              <a:rPr lang="en-US" dirty="0" smtClean="0">
                <a:latin typeface="Optima"/>
                <a:cs typeface="Optima"/>
              </a:rPr>
              <a:t>functions.</a:t>
            </a:r>
            <a:endParaRPr lang="en-US" dirty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72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7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-34516" y="3690"/>
            <a:ext cx="2173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A</a:t>
            </a:r>
            <a:r>
              <a:rPr lang="en-US" sz="2800" dirty="0" smtClean="0">
                <a:latin typeface="Optima"/>
                <a:cs typeface="Optima"/>
              </a:rPr>
              <a:t>utonomous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487" b="20034"/>
          <a:stretch/>
        </p:blipFill>
        <p:spPr>
          <a:xfrm>
            <a:off x="279400" y="629328"/>
            <a:ext cx="8572500" cy="47649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542809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Command isn’t Control</a:t>
            </a:r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76" y="5810423"/>
            <a:ext cx="914399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i="1" dirty="0" smtClean="0">
                <a:latin typeface="Optima"/>
                <a:cs typeface="Optima"/>
              </a:rPr>
              <a:t>No plan survives contact with the enemy.</a:t>
            </a:r>
          </a:p>
          <a:p>
            <a:pPr algn="r"/>
            <a:r>
              <a:rPr lang="en-US" sz="2400" dirty="0" smtClean="0">
                <a:latin typeface="Optima"/>
                <a:cs typeface="Optima"/>
              </a:rPr>
              <a:t>-- Von Moltke. </a:t>
            </a:r>
            <a:endParaRPr lang="en-US" sz="24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20005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-34516" y="3690"/>
            <a:ext cx="2173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A</a:t>
            </a:r>
            <a:r>
              <a:rPr lang="en-US" sz="2800" dirty="0" smtClean="0">
                <a:latin typeface="Optima"/>
                <a:cs typeface="Optima"/>
              </a:rPr>
              <a:t>utonomous</a:t>
            </a:r>
          </a:p>
        </p:txBody>
      </p:sp>
      <p:pic>
        <p:nvPicPr>
          <p:cNvPr id="4" name="Picture 3" descr="QM2_head_on_in_the_wat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"/>
          <a:stretch/>
        </p:blipFill>
        <p:spPr>
          <a:xfrm>
            <a:off x="381025" y="624076"/>
            <a:ext cx="4376111" cy="593420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882635" y="1447093"/>
            <a:ext cx="41145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S</a:t>
            </a:r>
            <a:r>
              <a:rPr lang="en-US" sz="2800" dirty="0" smtClean="0">
                <a:latin typeface="Optima"/>
                <a:cs typeface="Optima"/>
              </a:rPr>
              <a:t>ystems are only in control when they </a:t>
            </a: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control themselves.</a:t>
            </a:r>
          </a:p>
          <a:p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400" i="1" dirty="0" smtClean="0">
                <a:latin typeface="Optima"/>
                <a:cs typeface="Optima"/>
              </a:rPr>
              <a:t>Don’t lead a great ship </a:t>
            </a:r>
          </a:p>
          <a:p>
            <a:pPr algn="ctr"/>
            <a:r>
              <a:rPr lang="en-US" sz="2400" i="1" dirty="0" smtClean="0">
                <a:latin typeface="Optima"/>
                <a:cs typeface="Optima"/>
              </a:rPr>
              <a:t>like a jade figurehead.</a:t>
            </a:r>
            <a:endParaRPr lang="en-US" sz="2400" i="1" dirty="0">
              <a:latin typeface="Optima"/>
              <a:cs typeface="Optima"/>
            </a:endParaRPr>
          </a:p>
          <a:p>
            <a:pPr algn="ctr"/>
            <a:r>
              <a:rPr lang="en-US" sz="2400" i="1" dirty="0" smtClean="0">
                <a:latin typeface="Optima"/>
                <a:cs typeface="Optima"/>
              </a:rPr>
              <a:t>Steady it as a stone keel. </a:t>
            </a:r>
          </a:p>
          <a:p>
            <a:endParaRPr lang="en-US" sz="2800" dirty="0" smtClean="0">
              <a:latin typeface="Optima"/>
              <a:cs typeface="Optima"/>
            </a:endParaRPr>
          </a:p>
          <a:p>
            <a:r>
              <a:rPr lang="en-US" sz="2800" dirty="0" smtClean="0">
                <a:latin typeface="Optima"/>
                <a:cs typeface="Optima"/>
              </a:rPr>
              <a:t>    -- Lao Tzu, 500 BC.</a:t>
            </a:r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3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4516" y="3690"/>
            <a:ext cx="2173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A</a:t>
            </a:r>
            <a:r>
              <a:rPr lang="en-US" sz="2800" dirty="0" smtClean="0">
                <a:latin typeface="Optima"/>
                <a:cs typeface="Optima"/>
              </a:rPr>
              <a:t>utonomous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5889" y="5694173"/>
            <a:ext cx="76741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  <a:latin typeface="Optima"/>
                <a:cs typeface="Optima"/>
              </a:rPr>
              <a:t>A keel is a Feature that controls system behavior.</a:t>
            </a:r>
          </a:p>
          <a:p>
            <a:pPr lvl="0" algn="ctr"/>
            <a:r>
              <a:rPr lang="en-US" sz="2800" dirty="0" smtClean="0">
                <a:solidFill>
                  <a:prstClr val="black"/>
                </a:solidFill>
                <a:latin typeface="Optima"/>
                <a:cs typeface="Optima"/>
              </a:rPr>
              <a:t>The keel keeps the ship’s  behaviors green.</a:t>
            </a:r>
            <a:endParaRPr lang="en-US" sz="2800" dirty="0" smtClean="0">
              <a:solidFill>
                <a:prstClr val="black"/>
              </a:solidFill>
              <a:latin typeface="Optima"/>
              <a:cs typeface="Optima"/>
            </a:endParaRPr>
          </a:p>
        </p:txBody>
      </p:sp>
      <p:pic>
        <p:nvPicPr>
          <p:cNvPr id="6" name="Picture 5" descr="figure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508"/>
            <a:ext cx="9144000" cy="47430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55" y="2594839"/>
            <a:ext cx="113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Optima"/>
                <a:cs typeface="Optima"/>
              </a:rPr>
              <a:t>Customer</a:t>
            </a:r>
            <a:endParaRPr lang="en-AU" dirty="0">
              <a:latin typeface="Optima"/>
              <a:cs typeface="Opti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8807" y="2878039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smtClean="0">
                <a:latin typeface="Optima"/>
                <a:cs typeface="Optima"/>
              </a:rPr>
              <a:t>Happy </a:t>
            </a:r>
          </a:p>
          <a:p>
            <a:pPr algn="ctr"/>
            <a:r>
              <a:rPr lang="en-AU" dirty="0" smtClean="0">
                <a:latin typeface="Optima"/>
                <a:cs typeface="Optima"/>
              </a:rPr>
              <a:t>Paths</a:t>
            </a:r>
            <a:endParaRPr lang="en-AU" dirty="0">
              <a:latin typeface="Optima"/>
              <a:cs typeface="Optim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47288" y="108202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smtClean="0">
                <a:latin typeface="Optima"/>
                <a:cs typeface="Optima"/>
              </a:rPr>
              <a:t>Unhappy</a:t>
            </a:r>
          </a:p>
          <a:p>
            <a:pPr algn="ctr"/>
            <a:r>
              <a:rPr lang="en-AU" dirty="0" smtClean="0">
                <a:latin typeface="Optima"/>
                <a:cs typeface="Optima"/>
              </a:rPr>
              <a:t>Paths</a:t>
            </a:r>
            <a:endParaRPr lang="en-AU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54339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4516" y="3690"/>
            <a:ext cx="2173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A</a:t>
            </a:r>
            <a:r>
              <a:rPr lang="en-US" sz="2800" dirty="0" smtClean="0">
                <a:latin typeface="Optima"/>
                <a:cs typeface="Optima"/>
              </a:rPr>
              <a:t>utonomous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6932" y="5694173"/>
            <a:ext cx="83521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  <a:latin typeface="Optima"/>
                <a:cs typeface="Optima"/>
              </a:rPr>
              <a:t>Don’t just think of unhappy paths as defects.</a:t>
            </a:r>
          </a:p>
          <a:p>
            <a:pPr lvl="0" algn="ctr"/>
            <a:r>
              <a:rPr lang="en-US" sz="2800" dirty="0" smtClean="0">
                <a:solidFill>
                  <a:prstClr val="black"/>
                </a:solidFill>
                <a:latin typeface="Optima"/>
                <a:cs typeface="Optima"/>
              </a:rPr>
              <a:t>They’re where customers exit the UX before revenue.</a:t>
            </a:r>
            <a:endParaRPr lang="en-US" sz="2800" dirty="0" smtClean="0">
              <a:solidFill>
                <a:prstClr val="black"/>
              </a:solidFill>
              <a:latin typeface="Optima"/>
              <a:cs typeface="Optima"/>
            </a:endParaRPr>
          </a:p>
        </p:txBody>
      </p:sp>
      <p:pic>
        <p:nvPicPr>
          <p:cNvPr id="2" name="Picture 1" descr="SCD00274PhysiquePlI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9" y="810198"/>
            <a:ext cx="9160939" cy="4717043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284638" y="3755409"/>
            <a:ext cx="1226770" cy="240871"/>
          </a:xfrm>
          <a:custGeom>
            <a:avLst/>
            <a:gdLst>
              <a:gd name="connsiteX0" fmla="*/ 0 w 1226770"/>
              <a:gd name="connsiteY0" fmla="*/ 87589 h 240871"/>
              <a:gd name="connsiteX1" fmla="*/ 54738 w 1226770"/>
              <a:gd name="connsiteY1" fmla="*/ 142333 h 240871"/>
              <a:gd name="connsiteX2" fmla="*/ 87581 w 1226770"/>
              <a:gd name="connsiteY2" fmla="*/ 208025 h 240871"/>
              <a:gd name="connsiteX3" fmla="*/ 153267 w 1226770"/>
              <a:gd name="connsiteY3" fmla="*/ 229922 h 240871"/>
              <a:gd name="connsiteX4" fmla="*/ 186110 w 1226770"/>
              <a:gd name="connsiteY4" fmla="*/ 240871 h 240871"/>
              <a:gd name="connsiteX5" fmla="*/ 667805 w 1226770"/>
              <a:gd name="connsiteY5" fmla="*/ 229922 h 240871"/>
              <a:gd name="connsiteX6" fmla="*/ 799176 w 1226770"/>
              <a:gd name="connsiteY6" fmla="*/ 218974 h 240871"/>
              <a:gd name="connsiteX7" fmla="*/ 832019 w 1226770"/>
              <a:gd name="connsiteY7" fmla="*/ 208025 h 240871"/>
              <a:gd name="connsiteX8" fmla="*/ 1018129 w 1226770"/>
              <a:gd name="connsiteY8" fmla="*/ 197076 h 240871"/>
              <a:gd name="connsiteX9" fmla="*/ 1083815 w 1226770"/>
              <a:gd name="connsiteY9" fmla="*/ 175179 h 240871"/>
              <a:gd name="connsiteX10" fmla="*/ 1116657 w 1226770"/>
              <a:gd name="connsiteY10" fmla="*/ 164230 h 240871"/>
              <a:gd name="connsiteX11" fmla="*/ 1149500 w 1226770"/>
              <a:gd name="connsiteY11" fmla="*/ 142333 h 240871"/>
              <a:gd name="connsiteX12" fmla="*/ 1171396 w 1226770"/>
              <a:gd name="connsiteY12" fmla="*/ 120435 h 240871"/>
              <a:gd name="connsiteX13" fmla="*/ 1226134 w 1226770"/>
              <a:gd name="connsiteY13" fmla="*/ 21897 h 240871"/>
              <a:gd name="connsiteX14" fmla="*/ 1226134 w 1226770"/>
              <a:gd name="connsiteY14" fmla="*/ 0 h 2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6770" h="240871">
                <a:moveTo>
                  <a:pt x="0" y="87589"/>
                </a:moveTo>
                <a:cubicBezTo>
                  <a:pt x="18246" y="105837"/>
                  <a:pt x="39256" y="121688"/>
                  <a:pt x="54738" y="142333"/>
                </a:cubicBezTo>
                <a:cubicBezTo>
                  <a:pt x="74736" y="169000"/>
                  <a:pt x="53710" y="186854"/>
                  <a:pt x="87581" y="208025"/>
                </a:cubicBezTo>
                <a:cubicBezTo>
                  <a:pt x="107152" y="220258"/>
                  <a:pt x="131372" y="222623"/>
                  <a:pt x="153267" y="229922"/>
                </a:cubicBezTo>
                <a:lnTo>
                  <a:pt x="186110" y="240871"/>
                </a:lnTo>
                <a:lnTo>
                  <a:pt x="667805" y="229922"/>
                </a:lnTo>
                <a:cubicBezTo>
                  <a:pt x="711719" y="228354"/>
                  <a:pt x="755619" y="224782"/>
                  <a:pt x="799176" y="218974"/>
                </a:cubicBezTo>
                <a:cubicBezTo>
                  <a:pt x="810615" y="217449"/>
                  <a:pt x="820536" y="209173"/>
                  <a:pt x="832019" y="208025"/>
                </a:cubicBezTo>
                <a:cubicBezTo>
                  <a:pt x="893854" y="201841"/>
                  <a:pt x="956092" y="200726"/>
                  <a:pt x="1018129" y="197076"/>
                </a:cubicBezTo>
                <a:lnTo>
                  <a:pt x="1083815" y="175179"/>
                </a:lnTo>
                <a:cubicBezTo>
                  <a:pt x="1094762" y="171530"/>
                  <a:pt x="1107056" y="170631"/>
                  <a:pt x="1116657" y="164230"/>
                </a:cubicBezTo>
                <a:cubicBezTo>
                  <a:pt x="1127605" y="156931"/>
                  <a:pt x="1139226" y="150553"/>
                  <a:pt x="1149500" y="142333"/>
                </a:cubicBezTo>
                <a:cubicBezTo>
                  <a:pt x="1157560" y="135884"/>
                  <a:pt x="1165203" y="128693"/>
                  <a:pt x="1171396" y="120435"/>
                </a:cubicBezTo>
                <a:cubicBezTo>
                  <a:pt x="1195338" y="88509"/>
                  <a:pt x="1218376" y="60690"/>
                  <a:pt x="1226134" y="21897"/>
                </a:cubicBezTo>
                <a:cubicBezTo>
                  <a:pt x="1227565" y="14740"/>
                  <a:pt x="1226134" y="7299"/>
                  <a:pt x="1226134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reeform 5"/>
          <p:cNvSpPr/>
          <p:nvPr/>
        </p:nvSpPr>
        <p:spPr>
          <a:xfrm>
            <a:off x="2550796" y="3229870"/>
            <a:ext cx="1795409" cy="262769"/>
          </a:xfrm>
          <a:custGeom>
            <a:avLst/>
            <a:gdLst>
              <a:gd name="connsiteX0" fmla="*/ 0 w 1795409"/>
              <a:gd name="connsiteY0" fmla="*/ 120436 h 262769"/>
              <a:gd name="connsiteX1" fmla="*/ 87581 w 1795409"/>
              <a:gd name="connsiteY1" fmla="*/ 164231 h 262769"/>
              <a:gd name="connsiteX2" fmla="*/ 131371 w 1795409"/>
              <a:gd name="connsiteY2" fmla="*/ 175180 h 262769"/>
              <a:gd name="connsiteX3" fmla="*/ 218952 w 1795409"/>
              <a:gd name="connsiteY3" fmla="*/ 197077 h 262769"/>
              <a:gd name="connsiteX4" fmla="*/ 394114 w 1795409"/>
              <a:gd name="connsiteY4" fmla="*/ 208026 h 262769"/>
              <a:gd name="connsiteX5" fmla="*/ 437904 w 1795409"/>
              <a:gd name="connsiteY5" fmla="*/ 218975 h 262769"/>
              <a:gd name="connsiteX6" fmla="*/ 525485 w 1795409"/>
              <a:gd name="connsiteY6" fmla="*/ 251821 h 262769"/>
              <a:gd name="connsiteX7" fmla="*/ 832019 w 1795409"/>
              <a:gd name="connsiteY7" fmla="*/ 262769 h 262769"/>
              <a:gd name="connsiteX8" fmla="*/ 1258976 w 1795409"/>
              <a:gd name="connsiteY8" fmla="*/ 251821 h 262769"/>
              <a:gd name="connsiteX9" fmla="*/ 1368452 w 1795409"/>
              <a:gd name="connsiteY9" fmla="*/ 240872 h 262769"/>
              <a:gd name="connsiteX10" fmla="*/ 1434138 w 1795409"/>
              <a:gd name="connsiteY10" fmla="*/ 218975 h 262769"/>
              <a:gd name="connsiteX11" fmla="*/ 1554562 w 1795409"/>
              <a:gd name="connsiteY11" fmla="*/ 197077 h 262769"/>
              <a:gd name="connsiteX12" fmla="*/ 1620247 w 1795409"/>
              <a:gd name="connsiteY12" fmla="*/ 175180 h 262769"/>
              <a:gd name="connsiteX13" fmla="*/ 1642143 w 1795409"/>
              <a:gd name="connsiteY13" fmla="*/ 153282 h 262769"/>
              <a:gd name="connsiteX14" fmla="*/ 1685933 w 1795409"/>
              <a:gd name="connsiteY14" fmla="*/ 142334 h 262769"/>
              <a:gd name="connsiteX15" fmla="*/ 1718776 w 1795409"/>
              <a:gd name="connsiteY15" fmla="*/ 131385 h 262769"/>
              <a:gd name="connsiteX16" fmla="*/ 1751619 w 1795409"/>
              <a:gd name="connsiteY16" fmla="*/ 76641 h 262769"/>
              <a:gd name="connsiteX17" fmla="*/ 1773514 w 1795409"/>
              <a:gd name="connsiteY17" fmla="*/ 43795 h 262769"/>
              <a:gd name="connsiteX18" fmla="*/ 1795409 w 1795409"/>
              <a:gd name="connsiteY18" fmla="*/ 0 h 26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95409" h="262769">
                <a:moveTo>
                  <a:pt x="0" y="120436"/>
                </a:moveTo>
                <a:cubicBezTo>
                  <a:pt x="133706" y="147181"/>
                  <a:pt x="-11494" y="107611"/>
                  <a:pt x="87581" y="164231"/>
                </a:cubicBezTo>
                <a:cubicBezTo>
                  <a:pt x="100644" y="171697"/>
                  <a:pt x="116904" y="171046"/>
                  <a:pt x="131371" y="175180"/>
                </a:cubicBezTo>
                <a:cubicBezTo>
                  <a:pt x="171954" y="186776"/>
                  <a:pt x="168882" y="192308"/>
                  <a:pt x="218952" y="197077"/>
                </a:cubicBezTo>
                <a:cubicBezTo>
                  <a:pt x="277190" y="202624"/>
                  <a:pt x="335727" y="204376"/>
                  <a:pt x="394114" y="208026"/>
                </a:cubicBezTo>
                <a:cubicBezTo>
                  <a:pt x="408711" y="211676"/>
                  <a:pt x="423816" y="213692"/>
                  <a:pt x="437904" y="218975"/>
                </a:cubicBezTo>
                <a:cubicBezTo>
                  <a:pt x="479244" y="234479"/>
                  <a:pt x="480529" y="249011"/>
                  <a:pt x="525485" y="251821"/>
                </a:cubicBezTo>
                <a:cubicBezTo>
                  <a:pt x="627529" y="258199"/>
                  <a:pt x="729841" y="259120"/>
                  <a:pt x="832019" y="262769"/>
                </a:cubicBezTo>
                <a:lnTo>
                  <a:pt x="1258976" y="251821"/>
                </a:lnTo>
                <a:cubicBezTo>
                  <a:pt x="1295620" y="250325"/>
                  <a:pt x="1332406" y="247631"/>
                  <a:pt x="1368452" y="240872"/>
                </a:cubicBezTo>
                <a:cubicBezTo>
                  <a:pt x="1391137" y="236618"/>
                  <a:pt x="1411649" y="224165"/>
                  <a:pt x="1434138" y="218975"/>
                </a:cubicBezTo>
                <a:cubicBezTo>
                  <a:pt x="1556649" y="190701"/>
                  <a:pt x="1467672" y="223147"/>
                  <a:pt x="1554562" y="197077"/>
                </a:cubicBezTo>
                <a:cubicBezTo>
                  <a:pt x="1576668" y="190445"/>
                  <a:pt x="1620247" y="175180"/>
                  <a:pt x="1620247" y="175180"/>
                </a:cubicBezTo>
                <a:cubicBezTo>
                  <a:pt x="1627546" y="167881"/>
                  <a:pt x="1632911" y="157899"/>
                  <a:pt x="1642143" y="153282"/>
                </a:cubicBezTo>
                <a:cubicBezTo>
                  <a:pt x="1655600" y="146553"/>
                  <a:pt x="1671466" y="146468"/>
                  <a:pt x="1685933" y="142334"/>
                </a:cubicBezTo>
                <a:cubicBezTo>
                  <a:pt x="1697029" y="139163"/>
                  <a:pt x="1707828" y="135035"/>
                  <a:pt x="1718776" y="131385"/>
                </a:cubicBezTo>
                <a:cubicBezTo>
                  <a:pt x="1761542" y="88614"/>
                  <a:pt x="1723196" y="133493"/>
                  <a:pt x="1751619" y="76641"/>
                </a:cubicBezTo>
                <a:cubicBezTo>
                  <a:pt x="1757503" y="64872"/>
                  <a:pt x="1767630" y="55564"/>
                  <a:pt x="1773514" y="43795"/>
                </a:cubicBezTo>
                <a:cubicBezTo>
                  <a:pt x="1798674" y="-6529"/>
                  <a:pt x="1770677" y="24737"/>
                  <a:pt x="1795409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Freeform 6"/>
          <p:cNvSpPr/>
          <p:nvPr/>
        </p:nvSpPr>
        <p:spPr>
          <a:xfrm>
            <a:off x="4608948" y="3251768"/>
            <a:ext cx="1522448" cy="328461"/>
          </a:xfrm>
          <a:custGeom>
            <a:avLst/>
            <a:gdLst>
              <a:gd name="connsiteX0" fmla="*/ 0 w 1522448"/>
              <a:gd name="connsiteY0" fmla="*/ 21897 h 328461"/>
              <a:gd name="connsiteX1" fmla="*/ 32843 w 1522448"/>
              <a:gd name="connsiteY1" fmla="*/ 76641 h 328461"/>
              <a:gd name="connsiteX2" fmla="*/ 65686 w 1522448"/>
              <a:gd name="connsiteY2" fmla="*/ 109487 h 328461"/>
              <a:gd name="connsiteX3" fmla="*/ 76634 w 1522448"/>
              <a:gd name="connsiteY3" fmla="*/ 142333 h 328461"/>
              <a:gd name="connsiteX4" fmla="*/ 109476 w 1522448"/>
              <a:gd name="connsiteY4" fmla="*/ 164230 h 328461"/>
              <a:gd name="connsiteX5" fmla="*/ 164215 w 1522448"/>
              <a:gd name="connsiteY5" fmla="*/ 197077 h 328461"/>
              <a:gd name="connsiteX6" fmla="*/ 197057 w 1522448"/>
              <a:gd name="connsiteY6" fmla="*/ 218974 h 328461"/>
              <a:gd name="connsiteX7" fmla="*/ 262743 w 1522448"/>
              <a:gd name="connsiteY7" fmla="*/ 240871 h 328461"/>
              <a:gd name="connsiteX8" fmla="*/ 339376 w 1522448"/>
              <a:gd name="connsiteY8" fmla="*/ 262769 h 328461"/>
              <a:gd name="connsiteX9" fmla="*/ 394115 w 1522448"/>
              <a:gd name="connsiteY9" fmla="*/ 273718 h 328461"/>
              <a:gd name="connsiteX10" fmla="*/ 656857 w 1522448"/>
              <a:gd name="connsiteY10" fmla="*/ 284666 h 328461"/>
              <a:gd name="connsiteX11" fmla="*/ 875810 w 1522448"/>
              <a:gd name="connsiteY11" fmla="*/ 317512 h 328461"/>
              <a:gd name="connsiteX12" fmla="*/ 930548 w 1522448"/>
              <a:gd name="connsiteY12" fmla="*/ 328461 h 328461"/>
              <a:gd name="connsiteX13" fmla="*/ 1248029 w 1522448"/>
              <a:gd name="connsiteY13" fmla="*/ 317512 h 328461"/>
              <a:gd name="connsiteX14" fmla="*/ 1335610 w 1522448"/>
              <a:gd name="connsiteY14" fmla="*/ 306564 h 328461"/>
              <a:gd name="connsiteX15" fmla="*/ 1401296 w 1522448"/>
              <a:gd name="connsiteY15" fmla="*/ 273718 h 328461"/>
              <a:gd name="connsiteX16" fmla="*/ 1423191 w 1522448"/>
              <a:gd name="connsiteY16" fmla="*/ 251820 h 328461"/>
              <a:gd name="connsiteX17" fmla="*/ 1466981 w 1522448"/>
              <a:gd name="connsiteY17" fmla="*/ 186128 h 328461"/>
              <a:gd name="connsiteX18" fmla="*/ 1499824 w 1522448"/>
              <a:gd name="connsiteY18" fmla="*/ 131384 h 328461"/>
              <a:gd name="connsiteX19" fmla="*/ 1521719 w 1522448"/>
              <a:gd name="connsiteY19" fmla="*/ 0 h 32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22448" h="328461">
                <a:moveTo>
                  <a:pt x="0" y="21897"/>
                </a:moveTo>
                <a:cubicBezTo>
                  <a:pt x="10948" y="40145"/>
                  <a:pt x="20076" y="59616"/>
                  <a:pt x="32843" y="76641"/>
                </a:cubicBezTo>
                <a:cubicBezTo>
                  <a:pt x="42132" y="89028"/>
                  <a:pt x="57098" y="96604"/>
                  <a:pt x="65686" y="109487"/>
                </a:cubicBezTo>
                <a:cubicBezTo>
                  <a:pt x="72087" y="119090"/>
                  <a:pt x="69425" y="133321"/>
                  <a:pt x="76634" y="142333"/>
                </a:cubicBezTo>
                <a:cubicBezTo>
                  <a:pt x="84853" y="152608"/>
                  <a:pt x="99202" y="156010"/>
                  <a:pt x="109476" y="164230"/>
                </a:cubicBezTo>
                <a:cubicBezTo>
                  <a:pt x="180754" y="221258"/>
                  <a:pt x="75494" y="152712"/>
                  <a:pt x="164215" y="197077"/>
                </a:cubicBezTo>
                <a:cubicBezTo>
                  <a:pt x="175983" y="202962"/>
                  <a:pt x="185034" y="213630"/>
                  <a:pt x="197057" y="218974"/>
                </a:cubicBezTo>
                <a:cubicBezTo>
                  <a:pt x="218147" y="228348"/>
                  <a:pt x="240848" y="233572"/>
                  <a:pt x="262743" y="240871"/>
                </a:cubicBezTo>
                <a:cubicBezTo>
                  <a:pt x="299318" y="253064"/>
                  <a:pt x="298135" y="253603"/>
                  <a:pt x="339376" y="262769"/>
                </a:cubicBezTo>
                <a:cubicBezTo>
                  <a:pt x="357541" y="266806"/>
                  <a:pt x="375551" y="272438"/>
                  <a:pt x="394115" y="273718"/>
                </a:cubicBezTo>
                <a:cubicBezTo>
                  <a:pt x="481564" y="279749"/>
                  <a:pt x="569276" y="281017"/>
                  <a:pt x="656857" y="284666"/>
                </a:cubicBezTo>
                <a:cubicBezTo>
                  <a:pt x="726609" y="294632"/>
                  <a:pt x="804591" y="304562"/>
                  <a:pt x="875810" y="317512"/>
                </a:cubicBezTo>
                <a:cubicBezTo>
                  <a:pt x="894117" y="320841"/>
                  <a:pt x="912302" y="324811"/>
                  <a:pt x="930548" y="328461"/>
                </a:cubicBezTo>
                <a:lnTo>
                  <a:pt x="1248029" y="317512"/>
                </a:lnTo>
                <a:cubicBezTo>
                  <a:pt x="1277407" y="315924"/>
                  <a:pt x="1306664" y="311827"/>
                  <a:pt x="1335610" y="306564"/>
                </a:cubicBezTo>
                <a:cubicBezTo>
                  <a:pt x="1361795" y="301803"/>
                  <a:pt x="1380675" y="290217"/>
                  <a:pt x="1401296" y="273718"/>
                </a:cubicBezTo>
                <a:cubicBezTo>
                  <a:pt x="1409356" y="267269"/>
                  <a:pt x="1416998" y="260078"/>
                  <a:pt x="1423191" y="251820"/>
                </a:cubicBezTo>
                <a:cubicBezTo>
                  <a:pt x="1438980" y="230766"/>
                  <a:pt x="1458659" y="211094"/>
                  <a:pt x="1466981" y="186128"/>
                </a:cubicBezTo>
                <a:cubicBezTo>
                  <a:pt x="1481193" y="143490"/>
                  <a:pt x="1469769" y="161443"/>
                  <a:pt x="1499824" y="131384"/>
                </a:cubicBezTo>
                <a:cubicBezTo>
                  <a:pt x="1528643" y="44918"/>
                  <a:pt x="1521719" y="88774"/>
                  <a:pt x="1521719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Freeform 8"/>
          <p:cNvSpPr/>
          <p:nvPr/>
        </p:nvSpPr>
        <p:spPr>
          <a:xfrm>
            <a:off x="1072867" y="4762690"/>
            <a:ext cx="6152563" cy="722615"/>
          </a:xfrm>
          <a:custGeom>
            <a:avLst/>
            <a:gdLst>
              <a:gd name="connsiteX0" fmla="*/ 0 w 6229196"/>
              <a:gd name="connsiteY0" fmla="*/ 853999 h 853999"/>
              <a:gd name="connsiteX1" fmla="*/ 218952 w 6229196"/>
              <a:gd name="connsiteY1" fmla="*/ 832102 h 853999"/>
              <a:gd name="connsiteX2" fmla="*/ 251795 w 6229196"/>
              <a:gd name="connsiteY2" fmla="*/ 821153 h 853999"/>
              <a:gd name="connsiteX3" fmla="*/ 383167 w 6229196"/>
              <a:gd name="connsiteY3" fmla="*/ 799256 h 853999"/>
              <a:gd name="connsiteX4" fmla="*/ 416009 w 6229196"/>
              <a:gd name="connsiteY4" fmla="*/ 777358 h 853999"/>
              <a:gd name="connsiteX5" fmla="*/ 448852 w 6229196"/>
              <a:gd name="connsiteY5" fmla="*/ 766409 h 853999"/>
              <a:gd name="connsiteX6" fmla="*/ 558328 w 6229196"/>
              <a:gd name="connsiteY6" fmla="*/ 744512 h 853999"/>
              <a:gd name="connsiteX7" fmla="*/ 667805 w 6229196"/>
              <a:gd name="connsiteY7" fmla="*/ 722615 h 853999"/>
              <a:gd name="connsiteX8" fmla="*/ 821071 w 6229196"/>
              <a:gd name="connsiteY8" fmla="*/ 711666 h 853999"/>
              <a:gd name="connsiteX9" fmla="*/ 908652 w 6229196"/>
              <a:gd name="connsiteY9" fmla="*/ 689768 h 853999"/>
              <a:gd name="connsiteX10" fmla="*/ 952443 w 6229196"/>
              <a:gd name="connsiteY10" fmla="*/ 678820 h 853999"/>
              <a:gd name="connsiteX11" fmla="*/ 1072867 w 6229196"/>
              <a:gd name="connsiteY11" fmla="*/ 656922 h 853999"/>
              <a:gd name="connsiteX12" fmla="*/ 1171395 w 6229196"/>
              <a:gd name="connsiteY12" fmla="*/ 613127 h 853999"/>
              <a:gd name="connsiteX13" fmla="*/ 1237081 w 6229196"/>
              <a:gd name="connsiteY13" fmla="*/ 591230 h 853999"/>
              <a:gd name="connsiteX14" fmla="*/ 1269924 w 6229196"/>
              <a:gd name="connsiteY14" fmla="*/ 580281 h 853999"/>
              <a:gd name="connsiteX15" fmla="*/ 1499824 w 6229196"/>
              <a:gd name="connsiteY15" fmla="*/ 558384 h 853999"/>
              <a:gd name="connsiteX16" fmla="*/ 1543614 w 6229196"/>
              <a:gd name="connsiteY16" fmla="*/ 547435 h 853999"/>
              <a:gd name="connsiteX17" fmla="*/ 1598352 w 6229196"/>
              <a:gd name="connsiteY17" fmla="*/ 525538 h 853999"/>
              <a:gd name="connsiteX18" fmla="*/ 1674986 w 6229196"/>
              <a:gd name="connsiteY18" fmla="*/ 514589 h 853999"/>
              <a:gd name="connsiteX19" fmla="*/ 1707829 w 6229196"/>
              <a:gd name="connsiteY19" fmla="*/ 492692 h 853999"/>
              <a:gd name="connsiteX20" fmla="*/ 1740671 w 6229196"/>
              <a:gd name="connsiteY20" fmla="*/ 481743 h 853999"/>
              <a:gd name="connsiteX21" fmla="*/ 1828252 w 6229196"/>
              <a:gd name="connsiteY21" fmla="*/ 459845 h 853999"/>
              <a:gd name="connsiteX22" fmla="*/ 1861095 w 6229196"/>
              <a:gd name="connsiteY22" fmla="*/ 448897 h 853999"/>
              <a:gd name="connsiteX23" fmla="*/ 2364686 w 6229196"/>
              <a:gd name="connsiteY23" fmla="*/ 426999 h 853999"/>
              <a:gd name="connsiteX24" fmla="*/ 2616481 w 6229196"/>
              <a:gd name="connsiteY24" fmla="*/ 405102 h 853999"/>
              <a:gd name="connsiteX25" fmla="*/ 2660272 w 6229196"/>
              <a:gd name="connsiteY25" fmla="*/ 394153 h 853999"/>
              <a:gd name="connsiteX26" fmla="*/ 2747853 w 6229196"/>
              <a:gd name="connsiteY26" fmla="*/ 361307 h 853999"/>
              <a:gd name="connsiteX27" fmla="*/ 2944910 w 6229196"/>
              <a:gd name="connsiteY27" fmla="*/ 339410 h 853999"/>
              <a:gd name="connsiteX28" fmla="*/ 3207653 w 6229196"/>
              <a:gd name="connsiteY28" fmla="*/ 306563 h 853999"/>
              <a:gd name="connsiteX29" fmla="*/ 3295234 w 6229196"/>
              <a:gd name="connsiteY29" fmla="*/ 295615 h 853999"/>
              <a:gd name="connsiteX30" fmla="*/ 3733138 w 6229196"/>
              <a:gd name="connsiteY30" fmla="*/ 273717 h 853999"/>
              <a:gd name="connsiteX31" fmla="*/ 3798824 w 6229196"/>
              <a:gd name="connsiteY31" fmla="*/ 262769 h 853999"/>
              <a:gd name="connsiteX32" fmla="*/ 4105357 w 6229196"/>
              <a:gd name="connsiteY32" fmla="*/ 251820 h 853999"/>
              <a:gd name="connsiteX33" fmla="*/ 4203886 w 6229196"/>
              <a:gd name="connsiteY33" fmla="*/ 197076 h 853999"/>
              <a:gd name="connsiteX34" fmla="*/ 4269572 w 6229196"/>
              <a:gd name="connsiteY34" fmla="*/ 175179 h 853999"/>
              <a:gd name="connsiteX35" fmla="*/ 4324310 w 6229196"/>
              <a:gd name="connsiteY35" fmla="*/ 142333 h 853999"/>
              <a:gd name="connsiteX36" fmla="*/ 4422838 w 6229196"/>
              <a:gd name="connsiteY36" fmla="*/ 120435 h 853999"/>
              <a:gd name="connsiteX37" fmla="*/ 4466629 w 6229196"/>
              <a:gd name="connsiteY37" fmla="*/ 109487 h 853999"/>
              <a:gd name="connsiteX38" fmla="*/ 5057800 w 6229196"/>
              <a:gd name="connsiteY38" fmla="*/ 98538 h 853999"/>
              <a:gd name="connsiteX39" fmla="*/ 5134434 w 6229196"/>
              <a:gd name="connsiteY39" fmla="*/ 65692 h 853999"/>
              <a:gd name="connsiteX40" fmla="*/ 5254858 w 6229196"/>
              <a:gd name="connsiteY40" fmla="*/ 21897 h 853999"/>
              <a:gd name="connsiteX41" fmla="*/ 5517601 w 6229196"/>
              <a:gd name="connsiteY41" fmla="*/ 0 h 853999"/>
              <a:gd name="connsiteX42" fmla="*/ 5802239 w 6229196"/>
              <a:gd name="connsiteY42" fmla="*/ 10948 h 853999"/>
              <a:gd name="connsiteX43" fmla="*/ 5889820 w 6229196"/>
              <a:gd name="connsiteY43" fmla="*/ 21897 h 853999"/>
              <a:gd name="connsiteX44" fmla="*/ 5988348 w 6229196"/>
              <a:gd name="connsiteY44" fmla="*/ 32846 h 853999"/>
              <a:gd name="connsiteX45" fmla="*/ 6185405 w 6229196"/>
              <a:gd name="connsiteY45" fmla="*/ 43794 h 853999"/>
              <a:gd name="connsiteX46" fmla="*/ 6229196 w 6229196"/>
              <a:gd name="connsiteY46" fmla="*/ 10948 h 85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229196" h="853999">
                <a:moveTo>
                  <a:pt x="0" y="853999"/>
                </a:moveTo>
                <a:cubicBezTo>
                  <a:pt x="72984" y="846700"/>
                  <a:pt x="149369" y="855299"/>
                  <a:pt x="218952" y="832102"/>
                </a:cubicBezTo>
                <a:cubicBezTo>
                  <a:pt x="229900" y="828452"/>
                  <a:pt x="240600" y="823952"/>
                  <a:pt x="251795" y="821153"/>
                </a:cubicBezTo>
                <a:cubicBezTo>
                  <a:pt x="294489" y="810478"/>
                  <a:pt x="339904" y="805437"/>
                  <a:pt x="383167" y="799256"/>
                </a:cubicBezTo>
                <a:cubicBezTo>
                  <a:pt x="394114" y="791957"/>
                  <a:pt x="404241" y="783243"/>
                  <a:pt x="416009" y="777358"/>
                </a:cubicBezTo>
                <a:cubicBezTo>
                  <a:pt x="426330" y="772197"/>
                  <a:pt x="437608" y="769004"/>
                  <a:pt x="448852" y="766409"/>
                </a:cubicBezTo>
                <a:cubicBezTo>
                  <a:pt x="485114" y="758040"/>
                  <a:pt x="521836" y="751811"/>
                  <a:pt x="558328" y="744512"/>
                </a:cubicBezTo>
                <a:cubicBezTo>
                  <a:pt x="558335" y="744511"/>
                  <a:pt x="667797" y="722616"/>
                  <a:pt x="667805" y="722615"/>
                </a:cubicBezTo>
                <a:lnTo>
                  <a:pt x="821071" y="711666"/>
                </a:lnTo>
                <a:lnTo>
                  <a:pt x="908652" y="689768"/>
                </a:lnTo>
                <a:cubicBezTo>
                  <a:pt x="923249" y="686118"/>
                  <a:pt x="937548" y="680948"/>
                  <a:pt x="952443" y="678820"/>
                </a:cubicBezTo>
                <a:cubicBezTo>
                  <a:pt x="1043971" y="665743"/>
                  <a:pt x="1004043" y="674130"/>
                  <a:pt x="1072867" y="656922"/>
                </a:cubicBezTo>
                <a:cubicBezTo>
                  <a:pt x="1124911" y="622222"/>
                  <a:pt x="1093229" y="639185"/>
                  <a:pt x="1171395" y="613127"/>
                </a:cubicBezTo>
                <a:lnTo>
                  <a:pt x="1237081" y="591230"/>
                </a:lnTo>
                <a:cubicBezTo>
                  <a:pt x="1248029" y="587580"/>
                  <a:pt x="1258424" y="581239"/>
                  <a:pt x="1269924" y="580281"/>
                </a:cubicBezTo>
                <a:cubicBezTo>
                  <a:pt x="1434226" y="566589"/>
                  <a:pt x="1357622" y="574186"/>
                  <a:pt x="1499824" y="558384"/>
                </a:cubicBezTo>
                <a:cubicBezTo>
                  <a:pt x="1514421" y="554734"/>
                  <a:pt x="1529340" y="552193"/>
                  <a:pt x="1543614" y="547435"/>
                </a:cubicBezTo>
                <a:cubicBezTo>
                  <a:pt x="1562257" y="541220"/>
                  <a:pt x="1579287" y="530305"/>
                  <a:pt x="1598352" y="525538"/>
                </a:cubicBezTo>
                <a:cubicBezTo>
                  <a:pt x="1623385" y="519279"/>
                  <a:pt x="1649441" y="518239"/>
                  <a:pt x="1674986" y="514589"/>
                </a:cubicBezTo>
                <a:cubicBezTo>
                  <a:pt x="1685934" y="507290"/>
                  <a:pt x="1696061" y="498577"/>
                  <a:pt x="1707829" y="492692"/>
                </a:cubicBezTo>
                <a:cubicBezTo>
                  <a:pt x="1718150" y="487531"/>
                  <a:pt x="1729538" y="484780"/>
                  <a:pt x="1740671" y="481743"/>
                </a:cubicBezTo>
                <a:cubicBezTo>
                  <a:pt x="1769703" y="473824"/>
                  <a:pt x="1799704" y="469361"/>
                  <a:pt x="1828252" y="459845"/>
                </a:cubicBezTo>
                <a:cubicBezTo>
                  <a:pt x="1839200" y="456196"/>
                  <a:pt x="1849999" y="452067"/>
                  <a:pt x="1861095" y="448897"/>
                </a:cubicBezTo>
                <a:cubicBezTo>
                  <a:pt x="2027372" y="401386"/>
                  <a:pt x="2157264" y="431938"/>
                  <a:pt x="2364686" y="426999"/>
                </a:cubicBezTo>
                <a:cubicBezTo>
                  <a:pt x="2466004" y="420666"/>
                  <a:pt x="2525865" y="421580"/>
                  <a:pt x="2616481" y="405102"/>
                </a:cubicBezTo>
                <a:cubicBezTo>
                  <a:pt x="2631285" y="402410"/>
                  <a:pt x="2645998" y="398911"/>
                  <a:pt x="2660272" y="394153"/>
                </a:cubicBezTo>
                <a:cubicBezTo>
                  <a:pt x="2689851" y="384292"/>
                  <a:pt x="2717235" y="367196"/>
                  <a:pt x="2747853" y="361307"/>
                </a:cubicBezTo>
                <a:cubicBezTo>
                  <a:pt x="2812754" y="348825"/>
                  <a:pt x="2944910" y="339410"/>
                  <a:pt x="2944910" y="339410"/>
                </a:cubicBezTo>
                <a:cubicBezTo>
                  <a:pt x="3043074" y="273959"/>
                  <a:pt x="2955931" y="323925"/>
                  <a:pt x="3207653" y="306563"/>
                </a:cubicBezTo>
                <a:cubicBezTo>
                  <a:pt x="3237004" y="304539"/>
                  <a:pt x="3266040" y="299264"/>
                  <a:pt x="3295234" y="295615"/>
                </a:cubicBezTo>
                <a:cubicBezTo>
                  <a:pt x="3458630" y="241141"/>
                  <a:pt x="3288244" y="294411"/>
                  <a:pt x="3733138" y="273717"/>
                </a:cubicBezTo>
                <a:cubicBezTo>
                  <a:pt x="3755311" y="272686"/>
                  <a:pt x="3776665" y="264073"/>
                  <a:pt x="3798824" y="262769"/>
                </a:cubicBezTo>
                <a:cubicBezTo>
                  <a:pt x="3900890" y="256765"/>
                  <a:pt x="4003179" y="255470"/>
                  <a:pt x="4105357" y="251820"/>
                </a:cubicBezTo>
                <a:cubicBezTo>
                  <a:pt x="4208703" y="225981"/>
                  <a:pt x="4080115" y="264594"/>
                  <a:pt x="4203886" y="197076"/>
                </a:cubicBezTo>
                <a:cubicBezTo>
                  <a:pt x="4224147" y="186023"/>
                  <a:pt x="4249782" y="187054"/>
                  <a:pt x="4269572" y="175179"/>
                </a:cubicBezTo>
                <a:cubicBezTo>
                  <a:pt x="4287818" y="164230"/>
                  <a:pt x="4305278" y="151850"/>
                  <a:pt x="4324310" y="142333"/>
                </a:cubicBezTo>
                <a:cubicBezTo>
                  <a:pt x="4352718" y="128128"/>
                  <a:pt x="4394805" y="126042"/>
                  <a:pt x="4422838" y="120435"/>
                </a:cubicBezTo>
                <a:cubicBezTo>
                  <a:pt x="4437592" y="117484"/>
                  <a:pt x="4451592" y="110006"/>
                  <a:pt x="4466629" y="109487"/>
                </a:cubicBezTo>
                <a:cubicBezTo>
                  <a:pt x="4663603" y="102694"/>
                  <a:pt x="4860743" y="102188"/>
                  <a:pt x="5057800" y="98538"/>
                </a:cubicBezTo>
                <a:cubicBezTo>
                  <a:pt x="5124361" y="54161"/>
                  <a:pt x="5053637" y="95995"/>
                  <a:pt x="5134434" y="65692"/>
                </a:cubicBezTo>
                <a:cubicBezTo>
                  <a:pt x="5217316" y="34607"/>
                  <a:pt x="5137575" y="43890"/>
                  <a:pt x="5254858" y="21897"/>
                </a:cubicBezTo>
                <a:cubicBezTo>
                  <a:pt x="5311162" y="11339"/>
                  <a:pt x="5481033" y="2438"/>
                  <a:pt x="5517601" y="0"/>
                </a:cubicBezTo>
                <a:cubicBezTo>
                  <a:pt x="5612480" y="3649"/>
                  <a:pt x="5707453" y="5372"/>
                  <a:pt x="5802239" y="10948"/>
                </a:cubicBezTo>
                <a:cubicBezTo>
                  <a:pt x="5831609" y="12676"/>
                  <a:pt x="5860601" y="18459"/>
                  <a:pt x="5889820" y="21897"/>
                </a:cubicBezTo>
                <a:lnTo>
                  <a:pt x="5988348" y="32846"/>
                </a:lnTo>
                <a:cubicBezTo>
                  <a:pt x="6111508" y="63638"/>
                  <a:pt x="6045986" y="57738"/>
                  <a:pt x="6185405" y="43794"/>
                </a:cubicBezTo>
                <a:cubicBezTo>
                  <a:pt x="6225990" y="30265"/>
                  <a:pt x="6213088" y="43168"/>
                  <a:pt x="6229196" y="10948"/>
                </a:cubicBezTo>
              </a:path>
            </a:pathLst>
          </a:custGeom>
          <a:ln w="76200" cmpd="sng">
            <a:solidFill>
              <a:srgbClr val="33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 9"/>
          <p:cNvSpPr/>
          <p:nvPr/>
        </p:nvSpPr>
        <p:spPr>
          <a:xfrm>
            <a:off x="6754682" y="3054691"/>
            <a:ext cx="1850916" cy="361307"/>
          </a:xfrm>
          <a:custGeom>
            <a:avLst/>
            <a:gdLst>
              <a:gd name="connsiteX0" fmla="*/ 0 w 1850916"/>
              <a:gd name="connsiteY0" fmla="*/ 65692 h 361307"/>
              <a:gd name="connsiteX1" fmla="*/ 32843 w 1850916"/>
              <a:gd name="connsiteY1" fmla="*/ 120436 h 361307"/>
              <a:gd name="connsiteX2" fmla="*/ 65686 w 1850916"/>
              <a:gd name="connsiteY2" fmla="*/ 131384 h 361307"/>
              <a:gd name="connsiteX3" fmla="*/ 87581 w 1850916"/>
              <a:gd name="connsiteY3" fmla="*/ 164231 h 361307"/>
              <a:gd name="connsiteX4" fmla="*/ 153267 w 1850916"/>
              <a:gd name="connsiteY4" fmla="*/ 186128 h 361307"/>
              <a:gd name="connsiteX5" fmla="*/ 251795 w 1850916"/>
              <a:gd name="connsiteY5" fmla="*/ 218974 h 361307"/>
              <a:gd name="connsiteX6" fmla="*/ 284638 w 1850916"/>
              <a:gd name="connsiteY6" fmla="*/ 229923 h 361307"/>
              <a:gd name="connsiteX7" fmla="*/ 328428 w 1850916"/>
              <a:gd name="connsiteY7" fmla="*/ 240872 h 361307"/>
              <a:gd name="connsiteX8" fmla="*/ 394114 w 1850916"/>
              <a:gd name="connsiteY8" fmla="*/ 262769 h 361307"/>
              <a:gd name="connsiteX9" fmla="*/ 503590 w 1850916"/>
              <a:gd name="connsiteY9" fmla="*/ 295615 h 361307"/>
              <a:gd name="connsiteX10" fmla="*/ 536433 w 1850916"/>
              <a:gd name="connsiteY10" fmla="*/ 306564 h 361307"/>
              <a:gd name="connsiteX11" fmla="*/ 569276 w 1850916"/>
              <a:gd name="connsiteY11" fmla="*/ 317513 h 361307"/>
              <a:gd name="connsiteX12" fmla="*/ 667805 w 1850916"/>
              <a:gd name="connsiteY12" fmla="*/ 328461 h 361307"/>
              <a:gd name="connsiteX13" fmla="*/ 711595 w 1850916"/>
              <a:gd name="connsiteY13" fmla="*/ 339410 h 361307"/>
              <a:gd name="connsiteX14" fmla="*/ 1171395 w 1850916"/>
              <a:gd name="connsiteY14" fmla="*/ 361307 h 361307"/>
              <a:gd name="connsiteX15" fmla="*/ 1499824 w 1850916"/>
              <a:gd name="connsiteY15" fmla="*/ 350359 h 361307"/>
              <a:gd name="connsiteX16" fmla="*/ 1532667 w 1850916"/>
              <a:gd name="connsiteY16" fmla="*/ 339410 h 361307"/>
              <a:gd name="connsiteX17" fmla="*/ 1642143 w 1850916"/>
              <a:gd name="connsiteY17" fmla="*/ 306564 h 361307"/>
              <a:gd name="connsiteX18" fmla="*/ 1674986 w 1850916"/>
              <a:gd name="connsiteY18" fmla="*/ 295615 h 361307"/>
              <a:gd name="connsiteX19" fmla="*/ 1707829 w 1850916"/>
              <a:gd name="connsiteY19" fmla="*/ 284666 h 361307"/>
              <a:gd name="connsiteX20" fmla="*/ 1740671 w 1850916"/>
              <a:gd name="connsiteY20" fmla="*/ 262769 h 361307"/>
              <a:gd name="connsiteX21" fmla="*/ 1751619 w 1850916"/>
              <a:gd name="connsiteY21" fmla="*/ 229923 h 361307"/>
              <a:gd name="connsiteX22" fmla="*/ 1817305 w 1850916"/>
              <a:gd name="connsiteY22" fmla="*/ 208025 h 361307"/>
              <a:gd name="connsiteX23" fmla="*/ 1828252 w 1850916"/>
              <a:gd name="connsiteY23" fmla="*/ 175179 h 361307"/>
              <a:gd name="connsiteX24" fmla="*/ 1850148 w 1850916"/>
              <a:gd name="connsiteY24" fmla="*/ 131384 h 361307"/>
              <a:gd name="connsiteX25" fmla="*/ 1839200 w 1850916"/>
              <a:gd name="connsiteY25" fmla="*/ 54743 h 361307"/>
              <a:gd name="connsiteX26" fmla="*/ 1773514 w 1850916"/>
              <a:gd name="connsiteY26" fmla="*/ 21897 h 361307"/>
              <a:gd name="connsiteX27" fmla="*/ 1751619 w 1850916"/>
              <a:gd name="connsiteY27" fmla="*/ 0 h 36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50916" h="361307">
                <a:moveTo>
                  <a:pt x="0" y="65692"/>
                </a:moveTo>
                <a:cubicBezTo>
                  <a:pt x="10948" y="83940"/>
                  <a:pt x="17796" y="105388"/>
                  <a:pt x="32843" y="120436"/>
                </a:cubicBezTo>
                <a:cubicBezTo>
                  <a:pt x="41003" y="128596"/>
                  <a:pt x="56675" y="124175"/>
                  <a:pt x="65686" y="131384"/>
                </a:cubicBezTo>
                <a:cubicBezTo>
                  <a:pt x="75961" y="139605"/>
                  <a:pt x="76423" y="157256"/>
                  <a:pt x="87581" y="164231"/>
                </a:cubicBezTo>
                <a:cubicBezTo>
                  <a:pt x="107152" y="176464"/>
                  <a:pt x="131372" y="178829"/>
                  <a:pt x="153267" y="186128"/>
                </a:cubicBezTo>
                <a:lnTo>
                  <a:pt x="251795" y="218974"/>
                </a:lnTo>
                <a:cubicBezTo>
                  <a:pt x="262743" y="222624"/>
                  <a:pt x="273443" y="227124"/>
                  <a:pt x="284638" y="229923"/>
                </a:cubicBezTo>
                <a:cubicBezTo>
                  <a:pt x="299235" y="233573"/>
                  <a:pt x="314017" y="236548"/>
                  <a:pt x="328428" y="240872"/>
                </a:cubicBezTo>
                <a:cubicBezTo>
                  <a:pt x="350534" y="247505"/>
                  <a:pt x="371723" y="257171"/>
                  <a:pt x="394114" y="262769"/>
                </a:cubicBezTo>
                <a:cubicBezTo>
                  <a:pt x="460293" y="279316"/>
                  <a:pt x="423634" y="268960"/>
                  <a:pt x="503590" y="295615"/>
                </a:cubicBezTo>
                <a:lnTo>
                  <a:pt x="536433" y="306564"/>
                </a:lnTo>
                <a:cubicBezTo>
                  <a:pt x="547381" y="310214"/>
                  <a:pt x="557807" y="316239"/>
                  <a:pt x="569276" y="317513"/>
                </a:cubicBezTo>
                <a:lnTo>
                  <a:pt x="667805" y="328461"/>
                </a:lnTo>
                <a:cubicBezTo>
                  <a:pt x="682402" y="332111"/>
                  <a:pt x="696841" y="336459"/>
                  <a:pt x="711595" y="339410"/>
                </a:cubicBezTo>
                <a:cubicBezTo>
                  <a:pt x="869110" y="370917"/>
                  <a:pt x="978916" y="355960"/>
                  <a:pt x="1171395" y="361307"/>
                </a:cubicBezTo>
                <a:cubicBezTo>
                  <a:pt x="1280871" y="357658"/>
                  <a:pt x="1390488" y="356986"/>
                  <a:pt x="1499824" y="350359"/>
                </a:cubicBezTo>
                <a:cubicBezTo>
                  <a:pt x="1511343" y="349661"/>
                  <a:pt x="1521571" y="342581"/>
                  <a:pt x="1532667" y="339410"/>
                </a:cubicBezTo>
                <a:cubicBezTo>
                  <a:pt x="1648489" y="306314"/>
                  <a:pt x="1486036" y="358604"/>
                  <a:pt x="1642143" y="306564"/>
                </a:cubicBezTo>
                <a:lnTo>
                  <a:pt x="1674986" y="295615"/>
                </a:lnTo>
                <a:cubicBezTo>
                  <a:pt x="1685934" y="291965"/>
                  <a:pt x="1698227" y="291068"/>
                  <a:pt x="1707829" y="284666"/>
                </a:cubicBezTo>
                <a:lnTo>
                  <a:pt x="1740671" y="262769"/>
                </a:lnTo>
                <a:cubicBezTo>
                  <a:pt x="1744320" y="251820"/>
                  <a:pt x="1742228" y="236631"/>
                  <a:pt x="1751619" y="229923"/>
                </a:cubicBezTo>
                <a:cubicBezTo>
                  <a:pt x="1770399" y="216507"/>
                  <a:pt x="1817305" y="208025"/>
                  <a:pt x="1817305" y="208025"/>
                </a:cubicBezTo>
                <a:cubicBezTo>
                  <a:pt x="1820954" y="197076"/>
                  <a:pt x="1823706" y="185787"/>
                  <a:pt x="1828252" y="175179"/>
                </a:cubicBezTo>
                <a:cubicBezTo>
                  <a:pt x="1834681" y="160177"/>
                  <a:pt x="1848670" y="147638"/>
                  <a:pt x="1850148" y="131384"/>
                </a:cubicBezTo>
                <a:cubicBezTo>
                  <a:pt x="1852484" y="105684"/>
                  <a:pt x="1849680" y="78325"/>
                  <a:pt x="1839200" y="54743"/>
                </a:cubicBezTo>
                <a:cubicBezTo>
                  <a:pt x="1829133" y="32091"/>
                  <a:pt x="1790442" y="32055"/>
                  <a:pt x="1773514" y="21897"/>
                </a:cubicBezTo>
                <a:cubicBezTo>
                  <a:pt x="1764663" y="16586"/>
                  <a:pt x="1758917" y="7299"/>
                  <a:pt x="1751619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 10"/>
          <p:cNvSpPr/>
          <p:nvPr/>
        </p:nvSpPr>
        <p:spPr>
          <a:xfrm>
            <a:off x="2009775" y="2571750"/>
            <a:ext cx="470043" cy="663575"/>
          </a:xfrm>
          <a:custGeom>
            <a:avLst/>
            <a:gdLst>
              <a:gd name="connsiteX0" fmla="*/ 142875 w 470043"/>
              <a:gd name="connsiteY0" fmla="*/ 3175 h 663575"/>
              <a:gd name="connsiteX1" fmla="*/ 107950 w 470043"/>
              <a:gd name="connsiteY1" fmla="*/ 19050 h 663575"/>
              <a:gd name="connsiteX2" fmla="*/ 98425 w 470043"/>
              <a:gd name="connsiteY2" fmla="*/ 25400 h 663575"/>
              <a:gd name="connsiteX3" fmla="*/ 98425 w 470043"/>
              <a:gd name="connsiteY3" fmla="*/ 47625 h 663575"/>
              <a:gd name="connsiteX4" fmla="*/ 101600 w 470043"/>
              <a:gd name="connsiteY4" fmla="*/ 60325 h 663575"/>
              <a:gd name="connsiteX5" fmla="*/ 111125 w 470043"/>
              <a:gd name="connsiteY5" fmla="*/ 63500 h 663575"/>
              <a:gd name="connsiteX6" fmla="*/ 142875 w 470043"/>
              <a:gd name="connsiteY6" fmla="*/ 66675 h 663575"/>
              <a:gd name="connsiteX7" fmla="*/ 152400 w 470043"/>
              <a:gd name="connsiteY7" fmla="*/ 73025 h 663575"/>
              <a:gd name="connsiteX8" fmla="*/ 161925 w 470043"/>
              <a:gd name="connsiteY8" fmla="*/ 76200 h 663575"/>
              <a:gd name="connsiteX9" fmla="*/ 165100 w 470043"/>
              <a:gd name="connsiteY9" fmla="*/ 92075 h 663575"/>
              <a:gd name="connsiteX10" fmla="*/ 171450 w 470043"/>
              <a:gd name="connsiteY10" fmla="*/ 111125 h 663575"/>
              <a:gd name="connsiteX11" fmla="*/ 174625 w 470043"/>
              <a:gd name="connsiteY11" fmla="*/ 120650 h 663575"/>
              <a:gd name="connsiteX12" fmla="*/ 171450 w 470043"/>
              <a:gd name="connsiteY12" fmla="*/ 149225 h 663575"/>
              <a:gd name="connsiteX13" fmla="*/ 152400 w 470043"/>
              <a:gd name="connsiteY13" fmla="*/ 155575 h 663575"/>
              <a:gd name="connsiteX14" fmla="*/ 142875 w 470043"/>
              <a:gd name="connsiteY14" fmla="*/ 158750 h 663575"/>
              <a:gd name="connsiteX15" fmla="*/ 101600 w 470043"/>
              <a:gd name="connsiteY15" fmla="*/ 168275 h 663575"/>
              <a:gd name="connsiteX16" fmla="*/ 79375 w 470043"/>
              <a:gd name="connsiteY16" fmla="*/ 174625 h 663575"/>
              <a:gd name="connsiteX17" fmla="*/ 69850 w 470043"/>
              <a:gd name="connsiteY17" fmla="*/ 180975 h 663575"/>
              <a:gd name="connsiteX18" fmla="*/ 53975 w 470043"/>
              <a:gd name="connsiteY18" fmla="*/ 193675 h 663575"/>
              <a:gd name="connsiteX19" fmla="*/ 47625 w 470043"/>
              <a:gd name="connsiteY19" fmla="*/ 203200 h 663575"/>
              <a:gd name="connsiteX20" fmla="*/ 38100 w 470043"/>
              <a:gd name="connsiteY20" fmla="*/ 209550 h 663575"/>
              <a:gd name="connsiteX21" fmla="*/ 28575 w 470043"/>
              <a:gd name="connsiteY21" fmla="*/ 228600 h 663575"/>
              <a:gd name="connsiteX22" fmla="*/ 25400 w 470043"/>
              <a:gd name="connsiteY22" fmla="*/ 238125 h 663575"/>
              <a:gd name="connsiteX23" fmla="*/ 19050 w 470043"/>
              <a:gd name="connsiteY23" fmla="*/ 260350 h 663575"/>
              <a:gd name="connsiteX24" fmla="*/ 12700 w 470043"/>
              <a:gd name="connsiteY24" fmla="*/ 269875 h 663575"/>
              <a:gd name="connsiteX25" fmla="*/ 6350 w 470043"/>
              <a:gd name="connsiteY25" fmla="*/ 288925 h 663575"/>
              <a:gd name="connsiteX26" fmla="*/ 0 w 470043"/>
              <a:gd name="connsiteY26" fmla="*/ 314325 h 663575"/>
              <a:gd name="connsiteX27" fmla="*/ 3175 w 470043"/>
              <a:gd name="connsiteY27" fmla="*/ 412750 h 663575"/>
              <a:gd name="connsiteX28" fmla="*/ 12700 w 470043"/>
              <a:gd name="connsiteY28" fmla="*/ 431800 h 663575"/>
              <a:gd name="connsiteX29" fmla="*/ 19050 w 470043"/>
              <a:gd name="connsiteY29" fmla="*/ 450850 h 663575"/>
              <a:gd name="connsiteX30" fmla="*/ 31750 w 470043"/>
              <a:gd name="connsiteY30" fmla="*/ 469900 h 663575"/>
              <a:gd name="connsiteX31" fmla="*/ 38100 w 470043"/>
              <a:gd name="connsiteY31" fmla="*/ 479425 h 663575"/>
              <a:gd name="connsiteX32" fmla="*/ 47625 w 470043"/>
              <a:gd name="connsiteY32" fmla="*/ 485775 h 663575"/>
              <a:gd name="connsiteX33" fmla="*/ 34925 w 470043"/>
              <a:gd name="connsiteY33" fmla="*/ 498475 h 663575"/>
              <a:gd name="connsiteX34" fmla="*/ 25400 w 470043"/>
              <a:gd name="connsiteY34" fmla="*/ 517525 h 663575"/>
              <a:gd name="connsiteX35" fmla="*/ 28575 w 470043"/>
              <a:gd name="connsiteY35" fmla="*/ 574675 h 663575"/>
              <a:gd name="connsiteX36" fmla="*/ 60325 w 470043"/>
              <a:gd name="connsiteY36" fmla="*/ 606425 h 663575"/>
              <a:gd name="connsiteX37" fmla="*/ 79375 w 470043"/>
              <a:gd name="connsiteY37" fmla="*/ 615950 h 663575"/>
              <a:gd name="connsiteX38" fmla="*/ 88900 w 470043"/>
              <a:gd name="connsiteY38" fmla="*/ 609600 h 663575"/>
              <a:gd name="connsiteX39" fmla="*/ 107950 w 470043"/>
              <a:gd name="connsiteY39" fmla="*/ 603250 h 663575"/>
              <a:gd name="connsiteX40" fmla="*/ 136525 w 470043"/>
              <a:gd name="connsiteY40" fmla="*/ 609600 h 663575"/>
              <a:gd name="connsiteX41" fmla="*/ 146050 w 470043"/>
              <a:gd name="connsiteY41" fmla="*/ 615950 h 663575"/>
              <a:gd name="connsiteX42" fmla="*/ 171450 w 470043"/>
              <a:gd name="connsiteY42" fmla="*/ 622300 h 663575"/>
              <a:gd name="connsiteX43" fmla="*/ 193675 w 470043"/>
              <a:gd name="connsiteY43" fmla="*/ 631825 h 663575"/>
              <a:gd name="connsiteX44" fmla="*/ 203200 w 470043"/>
              <a:gd name="connsiteY44" fmla="*/ 638175 h 663575"/>
              <a:gd name="connsiteX45" fmla="*/ 247650 w 470043"/>
              <a:gd name="connsiteY45" fmla="*/ 644525 h 663575"/>
              <a:gd name="connsiteX46" fmla="*/ 266700 w 470043"/>
              <a:gd name="connsiteY46" fmla="*/ 650875 h 663575"/>
              <a:gd name="connsiteX47" fmla="*/ 276225 w 470043"/>
              <a:gd name="connsiteY47" fmla="*/ 657225 h 663575"/>
              <a:gd name="connsiteX48" fmla="*/ 301625 w 470043"/>
              <a:gd name="connsiteY48" fmla="*/ 663575 h 663575"/>
              <a:gd name="connsiteX49" fmla="*/ 355600 w 470043"/>
              <a:gd name="connsiteY49" fmla="*/ 657225 h 663575"/>
              <a:gd name="connsiteX50" fmla="*/ 374650 w 470043"/>
              <a:gd name="connsiteY50" fmla="*/ 650875 h 663575"/>
              <a:gd name="connsiteX51" fmla="*/ 384175 w 470043"/>
              <a:gd name="connsiteY51" fmla="*/ 647700 h 663575"/>
              <a:gd name="connsiteX52" fmla="*/ 393700 w 470043"/>
              <a:gd name="connsiteY52" fmla="*/ 644525 h 663575"/>
              <a:gd name="connsiteX53" fmla="*/ 419100 w 470043"/>
              <a:gd name="connsiteY53" fmla="*/ 638175 h 663575"/>
              <a:gd name="connsiteX54" fmla="*/ 438150 w 470043"/>
              <a:gd name="connsiteY54" fmla="*/ 625475 h 663575"/>
              <a:gd name="connsiteX55" fmla="*/ 444500 w 470043"/>
              <a:gd name="connsiteY55" fmla="*/ 615950 h 663575"/>
              <a:gd name="connsiteX56" fmla="*/ 454025 w 470043"/>
              <a:gd name="connsiteY56" fmla="*/ 609600 h 663575"/>
              <a:gd name="connsiteX57" fmla="*/ 457200 w 470043"/>
              <a:gd name="connsiteY57" fmla="*/ 600075 h 663575"/>
              <a:gd name="connsiteX58" fmla="*/ 463550 w 470043"/>
              <a:gd name="connsiteY58" fmla="*/ 590550 h 663575"/>
              <a:gd name="connsiteX59" fmla="*/ 469900 w 470043"/>
              <a:gd name="connsiteY59" fmla="*/ 571500 h 663575"/>
              <a:gd name="connsiteX60" fmla="*/ 460375 w 470043"/>
              <a:gd name="connsiteY60" fmla="*/ 517525 h 663575"/>
              <a:gd name="connsiteX61" fmla="*/ 450850 w 470043"/>
              <a:gd name="connsiteY61" fmla="*/ 511175 h 663575"/>
              <a:gd name="connsiteX62" fmla="*/ 434975 w 470043"/>
              <a:gd name="connsiteY62" fmla="*/ 498475 h 663575"/>
              <a:gd name="connsiteX63" fmla="*/ 428625 w 470043"/>
              <a:gd name="connsiteY63" fmla="*/ 488950 h 663575"/>
              <a:gd name="connsiteX64" fmla="*/ 419100 w 470043"/>
              <a:gd name="connsiteY64" fmla="*/ 485775 h 663575"/>
              <a:gd name="connsiteX65" fmla="*/ 409575 w 470043"/>
              <a:gd name="connsiteY65" fmla="*/ 479425 h 663575"/>
              <a:gd name="connsiteX66" fmla="*/ 390525 w 470043"/>
              <a:gd name="connsiteY66" fmla="*/ 473075 h 663575"/>
              <a:gd name="connsiteX67" fmla="*/ 368300 w 470043"/>
              <a:gd name="connsiteY67" fmla="*/ 466725 h 663575"/>
              <a:gd name="connsiteX68" fmla="*/ 358775 w 470043"/>
              <a:gd name="connsiteY68" fmla="*/ 447675 h 663575"/>
              <a:gd name="connsiteX69" fmla="*/ 349250 w 470043"/>
              <a:gd name="connsiteY69" fmla="*/ 441325 h 663575"/>
              <a:gd name="connsiteX70" fmla="*/ 333375 w 470043"/>
              <a:gd name="connsiteY70" fmla="*/ 412750 h 663575"/>
              <a:gd name="connsiteX71" fmla="*/ 327025 w 470043"/>
              <a:gd name="connsiteY71" fmla="*/ 403225 h 663575"/>
              <a:gd name="connsiteX72" fmla="*/ 317500 w 470043"/>
              <a:gd name="connsiteY72" fmla="*/ 384175 h 663575"/>
              <a:gd name="connsiteX73" fmla="*/ 307975 w 470043"/>
              <a:gd name="connsiteY73" fmla="*/ 365125 h 663575"/>
              <a:gd name="connsiteX74" fmla="*/ 292100 w 470043"/>
              <a:gd name="connsiteY74" fmla="*/ 346075 h 663575"/>
              <a:gd name="connsiteX75" fmla="*/ 288925 w 470043"/>
              <a:gd name="connsiteY75" fmla="*/ 336550 h 663575"/>
              <a:gd name="connsiteX76" fmla="*/ 266700 w 470043"/>
              <a:gd name="connsiteY76" fmla="*/ 307975 h 663575"/>
              <a:gd name="connsiteX77" fmla="*/ 254000 w 470043"/>
              <a:gd name="connsiteY77" fmla="*/ 288925 h 663575"/>
              <a:gd name="connsiteX78" fmla="*/ 250825 w 470043"/>
              <a:gd name="connsiteY78" fmla="*/ 279400 h 663575"/>
              <a:gd name="connsiteX79" fmla="*/ 244475 w 470043"/>
              <a:gd name="connsiteY79" fmla="*/ 269875 h 663575"/>
              <a:gd name="connsiteX80" fmla="*/ 234950 w 470043"/>
              <a:gd name="connsiteY80" fmla="*/ 241300 h 663575"/>
              <a:gd name="connsiteX81" fmla="*/ 228600 w 470043"/>
              <a:gd name="connsiteY81" fmla="*/ 222250 h 663575"/>
              <a:gd name="connsiteX82" fmla="*/ 225425 w 470043"/>
              <a:gd name="connsiteY82" fmla="*/ 212725 h 663575"/>
              <a:gd name="connsiteX83" fmla="*/ 215900 w 470043"/>
              <a:gd name="connsiteY83" fmla="*/ 168275 h 663575"/>
              <a:gd name="connsiteX84" fmla="*/ 209550 w 470043"/>
              <a:gd name="connsiteY84" fmla="*/ 152400 h 663575"/>
              <a:gd name="connsiteX85" fmla="*/ 203200 w 470043"/>
              <a:gd name="connsiteY85" fmla="*/ 120650 h 663575"/>
              <a:gd name="connsiteX86" fmla="*/ 193675 w 470043"/>
              <a:gd name="connsiteY86" fmla="*/ 101600 h 663575"/>
              <a:gd name="connsiteX87" fmla="*/ 187325 w 470043"/>
              <a:gd name="connsiteY87" fmla="*/ 79375 h 663575"/>
              <a:gd name="connsiteX88" fmla="*/ 177800 w 470043"/>
              <a:gd name="connsiteY88" fmla="*/ 50800 h 663575"/>
              <a:gd name="connsiteX89" fmla="*/ 174625 w 470043"/>
              <a:gd name="connsiteY89" fmla="*/ 41275 h 663575"/>
              <a:gd name="connsiteX90" fmla="*/ 171450 w 470043"/>
              <a:gd name="connsiteY90" fmla="*/ 31750 h 663575"/>
              <a:gd name="connsiteX91" fmla="*/ 155575 w 470043"/>
              <a:gd name="connsiteY91" fmla="*/ 3175 h 663575"/>
              <a:gd name="connsiteX92" fmla="*/ 146050 w 470043"/>
              <a:gd name="connsiteY92" fmla="*/ 0 h 663575"/>
              <a:gd name="connsiteX93" fmla="*/ 127000 w 470043"/>
              <a:gd name="connsiteY93" fmla="*/ 3175 h 663575"/>
              <a:gd name="connsiteX94" fmla="*/ 130175 w 470043"/>
              <a:gd name="connsiteY94" fmla="*/ 12700 h 663575"/>
              <a:gd name="connsiteX95" fmla="*/ 142875 w 470043"/>
              <a:gd name="connsiteY95" fmla="*/ 3175 h 6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70043" h="663575">
                <a:moveTo>
                  <a:pt x="142875" y="3175"/>
                </a:moveTo>
                <a:cubicBezTo>
                  <a:pt x="119516" y="7847"/>
                  <a:pt x="131490" y="3357"/>
                  <a:pt x="107950" y="19050"/>
                </a:cubicBezTo>
                <a:lnTo>
                  <a:pt x="98425" y="25400"/>
                </a:lnTo>
                <a:cubicBezTo>
                  <a:pt x="88410" y="40422"/>
                  <a:pt x="91658" y="29578"/>
                  <a:pt x="98425" y="47625"/>
                </a:cubicBezTo>
                <a:cubicBezTo>
                  <a:pt x="99957" y="51711"/>
                  <a:pt x="98874" y="56918"/>
                  <a:pt x="101600" y="60325"/>
                </a:cubicBezTo>
                <a:cubicBezTo>
                  <a:pt x="103691" y="62938"/>
                  <a:pt x="107817" y="62991"/>
                  <a:pt x="111125" y="63500"/>
                </a:cubicBezTo>
                <a:cubicBezTo>
                  <a:pt x="121637" y="65117"/>
                  <a:pt x="132292" y="65617"/>
                  <a:pt x="142875" y="66675"/>
                </a:cubicBezTo>
                <a:cubicBezTo>
                  <a:pt x="146050" y="68792"/>
                  <a:pt x="148987" y="71318"/>
                  <a:pt x="152400" y="73025"/>
                </a:cubicBezTo>
                <a:cubicBezTo>
                  <a:pt x="155393" y="74522"/>
                  <a:pt x="160069" y="73415"/>
                  <a:pt x="161925" y="76200"/>
                </a:cubicBezTo>
                <a:cubicBezTo>
                  <a:pt x="164918" y="80690"/>
                  <a:pt x="163680" y="86869"/>
                  <a:pt x="165100" y="92075"/>
                </a:cubicBezTo>
                <a:cubicBezTo>
                  <a:pt x="166861" y="98533"/>
                  <a:pt x="169333" y="104775"/>
                  <a:pt x="171450" y="111125"/>
                </a:cubicBezTo>
                <a:lnTo>
                  <a:pt x="174625" y="120650"/>
                </a:lnTo>
                <a:cubicBezTo>
                  <a:pt x="173567" y="130175"/>
                  <a:pt x="176595" y="141140"/>
                  <a:pt x="171450" y="149225"/>
                </a:cubicBezTo>
                <a:cubicBezTo>
                  <a:pt x="167856" y="154872"/>
                  <a:pt x="158750" y="153458"/>
                  <a:pt x="152400" y="155575"/>
                </a:cubicBezTo>
                <a:cubicBezTo>
                  <a:pt x="149225" y="156633"/>
                  <a:pt x="146157" y="158094"/>
                  <a:pt x="142875" y="158750"/>
                </a:cubicBezTo>
                <a:cubicBezTo>
                  <a:pt x="118442" y="163637"/>
                  <a:pt x="132235" y="160616"/>
                  <a:pt x="101600" y="168275"/>
                </a:cubicBezTo>
                <a:cubicBezTo>
                  <a:pt x="97531" y="169292"/>
                  <a:pt x="83930" y="172348"/>
                  <a:pt x="79375" y="174625"/>
                </a:cubicBezTo>
                <a:cubicBezTo>
                  <a:pt x="75962" y="176332"/>
                  <a:pt x="73025" y="178858"/>
                  <a:pt x="69850" y="180975"/>
                </a:cubicBezTo>
                <a:cubicBezTo>
                  <a:pt x="51652" y="208272"/>
                  <a:pt x="75883" y="176148"/>
                  <a:pt x="53975" y="193675"/>
                </a:cubicBezTo>
                <a:cubicBezTo>
                  <a:pt x="50995" y="196059"/>
                  <a:pt x="50323" y="200502"/>
                  <a:pt x="47625" y="203200"/>
                </a:cubicBezTo>
                <a:cubicBezTo>
                  <a:pt x="44927" y="205898"/>
                  <a:pt x="41275" y="207433"/>
                  <a:pt x="38100" y="209550"/>
                </a:cubicBezTo>
                <a:cubicBezTo>
                  <a:pt x="30120" y="233491"/>
                  <a:pt x="40885" y="203981"/>
                  <a:pt x="28575" y="228600"/>
                </a:cubicBezTo>
                <a:cubicBezTo>
                  <a:pt x="27078" y="231593"/>
                  <a:pt x="26362" y="234919"/>
                  <a:pt x="25400" y="238125"/>
                </a:cubicBezTo>
                <a:cubicBezTo>
                  <a:pt x="23186" y="245505"/>
                  <a:pt x="21911" y="253196"/>
                  <a:pt x="19050" y="260350"/>
                </a:cubicBezTo>
                <a:cubicBezTo>
                  <a:pt x="17633" y="263893"/>
                  <a:pt x="14250" y="266388"/>
                  <a:pt x="12700" y="269875"/>
                </a:cubicBezTo>
                <a:cubicBezTo>
                  <a:pt x="9982" y="275992"/>
                  <a:pt x="8467" y="282575"/>
                  <a:pt x="6350" y="288925"/>
                </a:cubicBezTo>
                <a:cubicBezTo>
                  <a:pt x="1468" y="303570"/>
                  <a:pt x="3831" y="295168"/>
                  <a:pt x="0" y="314325"/>
                </a:cubicBezTo>
                <a:cubicBezTo>
                  <a:pt x="1058" y="347133"/>
                  <a:pt x="1247" y="379981"/>
                  <a:pt x="3175" y="412750"/>
                </a:cubicBezTo>
                <a:cubicBezTo>
                  <a:pt x="3764" y="422759"/>
                  <a:pt x="8818" y="423066"/>
                  <a:pt x="12700" y="431800"/>
                </a:cubicBezTo>
                <a:cubicBezTo>
                  <a:pt x="15418" y="437917"/>
                  <a:pt x="15337" y="445281"/>
                  <a:pt x="19050" y="450850"/>
                </a:cubicBezTo>
                <a:lnTo>
                  <a:pt x="31750" y="469900"/>
                </a:lnTo>
                <a:cubicBezTo>
                  <a:pt x="33867" y="473075"/>
                  <a:pt x="34925" y="477308"/>
                  <a:pt x="38100" y="479425"/>
                </a:cubicBezTo>
                <a:lnTo>
                  <a:pt x="47625" y="485775"/>
                </a:lnTo>
                <a:cubicBezTo>
                  <a:pt x="40698" y="506557"/>
                  <a:pt x="50319" y="486160"/>
                  <a:pt x="34925" y="498475"/>
                </a:cubicBezTo>
                <a:cubicBezTo>
                  <a:pt x="29330" y="502951"/>
                  <a:pt x="27492" y="511250"/>
                  <a:pt x="25400" y="517525"/>
                </a:cubicBezTo>
                <a:cubicBezTo>
                  <a:pt x="26458" y="536575"/>
                  <a:pt x="24684" y="555997"/>
                  <a:pt x="28575" y="574675"/>
                </a:cubicBezTo>
                <a:cubicBezTo>
                  <a:pt x="31989" y="591062"/>
                  <a:pt x="48444" y="598505"/>
                  <a:pt x="60325" y="606425"/>
                </a:cubicBezTo>
                <a:cubicBezTo>
                  <a:pt x="72635" y="614631"/>
                  <a:pt x="66230" y="611568"/>
                  <a:pt x="79375" y="615950"/>
                </a:cubicBezTo>
                <a:cubicBezTo>
                  <a:pt x="82550" y="613833"/>
                  <a:pt x="85413" y="611150"/>
                  <a:pt x="88900" y="609600"/>
                </a:cubicBezTo>
                <a:cubicBezTo>
                  <a:pt x="95017" y="606882"/>
                  <a:pt x="107950" y="603250"/>
                  <a:pt x="107950" y="603250"/>
                </a:cubicBezTo>
                <a:cubicBezTo>
                  <a:pt x="115267" y="604469"/>
                  <a:pt x="128709" y="605692"/>
                  <a:pt x="136525" y="609600"/>
                </a:cubicBezTo>
                <a:cubicBezTo>
                  <a:pt x="139938" y="611307"/>
                  <a:pt x="142477" y="614610"/>
                  <a:pt x="146050" y="615950"/>
                </a:cubicBezTo>
                <a:cubicBezTo>
                  <a:pt x="160541" y="621384"/>
                  <a:pt x="159699" y="616424"/>
                  <a:pt x="171450" y="622300"/>
                </a:cubicBezTo>
                <a:cubicBezTo>
                  <a:pt x="193376" y="633263"/>
                  <a:pt x="167244" y="625217"/>
                  <a:pt x="193675" y="631825"/>
                </a:cubicBezTo>
                <a:cubicBezTo>
                  <a:pt x="196850" y="633942"/>
                  <a:pt x="199486" y="637301"/>
                  <a:pt x="203200" y="638175"/>
                </a:cubicBezTo>
                <a:cubicBezTo>
                  <a:pt x="217769" y="641603"/>
                  <a:pt x="247650" y="644525"/>
                  <a:pt x="247650" y="644525"/>
                </a:cubicBezTo>
                <a:cubicBezTo>
                  <a:pt x="254000" y="646642"/>
                  <a:pt x="261131" y="647162"/>
                  <a:pt x="266700" y="650875"/>
                </a:cubicBezTo>
                <a:cubicBezTo>
                  <a:pt x="269875" y="652992"/>
                  <a:pt x="272812" y="655518"/>
                  <a:pt x="276225" y="657225"/>
                </a:cubicBezTo>
                <a:cubicBezTo>
                  <a:pt x="282734" y="660479"/>
                  <a:pt x="295587" y="662367"/>
                  <a:pt x="301625" y="663575"/>
                </a:cubicBezTo>
                <a:cubicBezTo>
                  <a:pt x="319617" y="661458"/>
                  <a:pt x="337752" y="660329"/>
                  <a:pt x="355600" y="657225"/>
                </a:cubicBezTo>
                <a:cubicBezTo>
                  <a:pt x="362195" y="656078"/>
                  <a:pt x="368300" y="652992"/>
                  <a:pt x="374650" y="650875"/>
                </a:cubicBezTo>
                <a:lnTo>
                  <a:pt x="384175" y="647700"/>
                </a:lnTo>
                <a:cubicBezTo>
                  <a:pt x="387350" y="646642"/>
                  <a:pt x="390418" y="645181"/>
                  <a:pt x="393700" y="644525"/>
                </a:cubicBezTo>
                <a:cubicBezTo>
                  <a:pt x="398098" y="643645"/>
                  <a:pt x="413608" y="641226"/>
                  <a:pt x="419100" y="638175"/>
                </a:cubicBezTo>
                <a:cubicBezTo>
                  <a:pt x="425771" y="634469"/>
                  <a:pt x="438150" y="625475"/>
                  <a:pt x="438150" y="625475"/>
                </a:cubicBezTo>
                <a:cubicBezTo>
                  <a:pt x="440267" y="622300"/>
                  <a:pt x="441802" y="618648"/>
                  <a:pt x="444500" y="615950"/>
                </a:cubicBezTo>
                <a:cubicBezTo>
                  <a:pt x="447198" y="613252"/>
                  <a:pt x="451641" y="612580"/>
                  <a:pt x="454025" y="609600"/>
                </a:cubicBezTo>
                <a:cubicBezTo>
                  <a:pt x="456116" y="606987"/>
                  <a:pt x="455703" y="603068"/>
                  <a:pt x="457200" y="600075"/>
                </a:cubicBezTo>
                <a:cubicBezTo>
                  <a:pt x="458907" y="596662"/>
                  <a:pt x="462000" y="594037"/>
                  <a:pt x="463550" y="590550"/>
                </a:cubicBezTo>
                <a:cubicBezTo>
                  <a:pt x="466268" y="584433"/>
                  <a:pt x="469900" y="571500"/>
                  <a:pt x="469900" y="571500"/>
                </a:cubicBezTo>
                <a:cubicBezTo>
                  <a:pt x="468638" y="553826"/>
                  <a:pt x="474404" y="531554"/>
                  <a:pt x="460375" y="517525"/>
                </a:cubicBezTo>
                <a:cubicBezTo>
                  <a:pt x="457677" y="514827"/>
                  <a:pt x="454025" y="513292"/>
                  <a:pt x="450850" y="511175"/>
                </a:cubicBezTo>
                <a:cubicBezTo>
                  <a:pt x="432652" y="483878"/>
                  <a:pt x="456883" y="516002"/>
                  <a:pt x="434975" y="498475"/>
                </a:cubicBezTo>
                <a:cubicBezTo>
                  <a:pt x="431995" y="496091"/>
                  <a:pt x="431605" y="491334"/>
                  <a:pt x="428625" y="488950"/>
                </a:cubicBezTo>
                <a:cubicBezTo>
                  <a:pt x="426012" y="486859"/>
                  <a:pt x="422093" y="487272"/>
                  <a:pt x="419100" y="485775"/>
                </a:cubicBezTo>
                <a:cubicBezTo>
                  <a:pt x="415687" y="484068"/>
                  <a:pt x="413062" y="480975"/>
                  <a:pt x="409575" y="479425"/>
                </a:cubicBezTo>
                <a:cubicBezTo>
                  <a:pt x="403458" y="476707"/>
                  <a:pt x="396875" y="475192"/>
                  <a:pt x="390525" y="473075"/>
                </a:cubicBezTo>
                <a:cubicBezTo>
                  <a:pt x="376860" y="468520"/>
                  <a:pt x="384247" y="470712"/>
                  <a:pt x="368300" y="466725"/>
                </a:cubicBezTo>
                <a:cubicBezTo>
                  <a:pt x="365718" y="458978"/>
                  <a:pt x="364930" y="453830"/>
                  <a:pt x="358775" y="447675"/>
                </a:cubicBezTo>
                <a:cubicBezTo>
                  <a:pt x="356077" y="444977"/>
                  <a:pt x="352425" y="443442"/>
                  <a:pt x="349250" y="441325"/>
                </a:cubicBezTo>
                <a:cubicBezTo>
                  <a:pt x="343662" y="424560"/>
                  <a:pt x="347931" y="434585"/>
                  <a:pt x="333375" y="412750"/>
                </a:cubicBezTo>
                <a:cubicBezTo>
                  <a:pt x="331258" y="409575"/>
                  <a:pt x="328232" y="406845"/>
                  <a:pt x="327025" y="403225"/>
                </a:cubicBezTo>
                <a:cubicBezTo>
                  <a:pt x="319045" y="379284"/>
                  <a:pt x="329810" y="408794"/>
                  <a:pt x="317500" y="384175"/>
                </a:cubicBezTo>
                <a:cubicBezTo>
                  <a:pt x="310340" y="369856"/>
                  <a:pt x="319349" y="378774"/>
                  <a:pt x="307975" y="365125"/>
                </a:cubicBezTo>
                <a:cubicBezTo>
                  <a:pt x="299198" y="354592"/>
                  <a:pt x="298012" y="357899"/>
                  <a:pt x="292100" y="346075"/>
                </a:cubicBezTo>
                <a:cubicBezTo>
                  <a:pt x="290603" y="343082"/>
                  <a:pt x="290550" y="339476"/>
                  <a:pt x="288925" y="336550"/>
                </a:cubicBezTo>
                <a:cubicBezTo>
                  <a:pt x="279431" y="319460"/>
                  <a:pt x="278270" y="319545"/>
                  <a:pt x="266700" y="307975"/>
                </a:cubicBezTo>
                <a:cubicBezTo>
                  <a:pt x="259151" y="285327"/>
                  <a:pt x="269855" y="312708"/>
                  <a:pt x="254000" y="288925"/>
                </a:cubicBezTo>
                <a:cubicBezTo>
                  <a:pt x="252144" y="286140"/>
                  <a:pt x="252322" y="282393"/>
                  <a:pt x="250825" y="279400"/>
                </a:cubicBezTo>
                <a:cubicBezTo>
                  <a:pt x="249118" y="275987"/>
                  <a:pt x="246025" y="273362"/>
                  <a:pt x="244475" y="269875"/>
                </a:cubicBezTo>
                <a:lnTo>
                  <a:pt x="234950" y="241300"/>
                </a:lnTo>
                <a:lnTo>
                  <a:pt x="228600" y="222250"/>
                </a:lnTo>
                <a:cubicBezTo>
                  <a:pt x="227542" y="219075"/>
                  <a:pt x="226081" y="216007"/>
                  <a:pt x="225425" y="212725"/>
                </a:cubicBezTo>
                <a:cubicBezTo>
                  <a:pt x="225383" y="212515"/>
                  <a:pt x="218796" y="176964"/>
                  <a:pt x="215900" y="168275"/>
                </a:cubicBezTo>
                <a:cubicBezTo>
                  <a:pt x="214098" y="162868"/>
                  <a:pt x="211352" y="157807"/>
                  <a:pt x="209550" y="152400"/>
                </a:cubicBezTo>
                <a:cubicBezTo>
                  <a:pt x="205333" y="139748"/>
                  <a:pt x="206326" y="134719"/>
                  <a:pt x="203200" y="120650"/>
                </a:cubicBezTo>
                <a:cubicBezTo>
                  <a:pt x="200008" y="106285"/>
                  <a:pt x="200525" y="115300"/>
                  <a:pt x="193675" y="101600"/>
                </a:cubicBezTo>
                <a:cubicBezTo>
                  <a:pt x="191007" y="96265"/>
                  <a:pt x="188851" y="84461"/>
                  <a:pt x="187325" y="79375"/>
                </a:cubicBezTo>
                <a:cubicBezTo>
                  <a:pt x="184440" y="69758"/>
                  <a:pt x="180975" y="60325"/>
                  <a:pt x="177800" y="50800"/>
                </a:cubicBezTo>
                <a:lnTo>
                  <a:pt x="174625" y="41275"/>
                </a:lnTo>
                <a:lnTo>
                  <a:pt x="171450" y="31750"/>
                </a:lnTo>
                <a:cubicBezTo>
                  <a:pt x="168654" y="23363"/>
                  <a:pt x="163763" y="5904"/>
                  <a:pt x="155575" y="3175"/>
                </a:cubicBezTo>
                <a:lnTo>
                  <a:pt x="146050" y="0"/>
                </a:lnTo>
                <a:cubicBezTo>
                  <a:pt x="139700" y="1058"/>
                  <a:pt x="132027" y="-847"/>
                  <a:pt x="127000" y="3175"/>
                </a:cubicBezTo>
                <a:cubicBezTo>
                  <a:pt x="124387" y="5266"/>
                  <a:pt x="130987" y="9453"/>
                  <a:pt x="130175" y="12700"/>
                </a:cubicBezTo>
                <a:cubicBezTo>
                  <a:pt x="129601" y="14996"/>
                  <a:pt x="125942" y="14817"/>
                  <a:pt x="142875" y="3175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3536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79628"/>
            <a:ext cx="6400800" cy="204800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Optima"/>
                <a:cs typeface="Optima"/>
              </a:rPr>
              <a:t>Maria Jean’s</a:t>
            </a:r>
          </a:p>
          <a:p>
            <a:r>
              <a:rPr lang="en-US" dirty="0" smtClean="0">
                <a:latin typeface="Optima"/>
                <a:cs typeface="Optima"/>
              </a:rPr>
              <a:t>Hash House A-Go-Go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72" y="2470194"/>
            <a:ext cx="3349457" cy="895114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708031" y="5759023"/>
            <a:ext cx="8204173" cy="1637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How to align Design, Business and Technical decisions?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Behaviour Mapping</a:t>
            </a:r>
          </a:p>
        </p:txBody>
      </p:sp>
    </p:spTree>
    <p:extLst>
      <p:ext uri="{BB962C8B-B14F-4D97-AF65-F5344CB8AC3E}">
        <p14:creationId xmlns:p14="http://schemas.microsoft.com/office/powerpoint/2010/main" val="231196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85201" y="5993147"/>
            <a:ext cx="7049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Kano: Delighters become Basic Expectations</a:t>
            </a:r>
          </a:p>
        </p:txBody>
      </p:sp>
      <p:pic>
        <p:nvPicPr>
          <p:cNvPr id="3" name="Picture 2" descr="kano-model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83" y="753708"/>
            <a:ext cx="6515434" cy="4937162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rot="3101973">
            <a:off x="3844108" y="2376634"/>
            <a:ext cx="1274570" cy="204129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50000"/>
                  <a:alpha val="31000"/>
                </a:schemeClr>
              </a:gs>
              <a:gs pos="52000">
                <a:schemeClr val="accent5">
                  <a:lumMod val="20000"/>
                  <a:lumOff val="80000"/>
                  <a:alpha val="31000"/>
                </a:schemeClr>
              </a:gs>
              <a:gs pos="100000">
                <a:srgbClr val="FF0000">
                  <a:alpha val="31000"/>
                </a:srgbClr>
              </a:gs>
            </a:gsLst>
            <a:lin ang="3060000" scaled="0"/>
            <a:tileRect/>
          </a:gradFill>
          <a:ln>
            <a:solidFill>
              <a:schemeClr val="accent6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495" y="15560"/>
            <a:ext cx="2040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e</a:t>
            </a:r>
            <a:r>
              <a:rPr lang="en-US" sz="2800" b="1" dirty="0" smtClean="0">
                <a:latin typeface="Optima"/>
                <a:cs typeface="Optima"/>
              </a:rPr>
              <a:t>X</a:t>
            </a:r>
            <a:r>
              <a:rPr lang="en-US" sz="2800" dirty="0" smtClean="0">
                <a:latin typeface="Optima"/>
                <a:cs typeface="Optima"/>
              </a:rPr>
              <a:t>ponential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792" y="843063"/>
            <a:ext cx="300523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mic Sans MS"/>
                <a:cs typeface="Comic Sans MS"/>
              </a:rPr>
              <a:t>        </a:t>
            </a:r>
            <a:r>
              <a:rPr lang="en-AU" sz="2000" dirty="0" smtClean="0">
                <a:latin typeface="Chalkduster"/>
                <a:cs typeface="Chalkduster"/>
              </a:rPr>
              <a:t>Revenue</a:t>
            </a:r>
            <a:endParaRPr lang="en-AU" sz="2000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81046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70643"/>
              </p:ext>
            </p:extLst>
          </p:nvPr>
        </p:nvGraphicFramePr>
        <p:xfrm>
          <a:off x="0" y="-23230"/>
          <a:ext cx="9144000" cy="58150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{2D5ABB26-0587-4C30-8999-92F81FD0307C}</a:tableStyleId>
              </a:tblPr>
              <a:tblGrid>
                <a:gridCol w="3076281"/>
                <a:gridCol w="1149501"/>
                <a:gridCol w="1466981"/>
                <a:gridCol w="1773514"/>
                <a:gridCol w="1677723"/>
              </a:tblGrid>
              <a:tr h="1883179">
                <a:tc>
                  <a:txBody>
                    <a:bodyPr/>
                    <a:lstStyle/>
                    <a:p>
                      <a:pPr algn="ctr"/>
                      <a:r>
                        <a:rPr lang="en-AU" sz="1600" b="1" baseline="0" dirty="0" smtClean="0">
                          <a:latin typeface="Optima"/>
                          <a:cs typeface="Optima"/>
                        </a:rPr>
                        <a:t>Category of Acceptance Criteria</a:t>
                      </a:r>
                    </a:p>
                    <a:p>
                      <a:pPr algn="ctr"/>
                      <a:endParaRPr lang="en-AU" sz="1600" b="1" baseline="0" dirty="0" smtClean="0">
                        <a:latin typeface="Optima"/>
                        <a:cs typeface="Optima"/>
                      </a:endParaRPr>
                    </a:p>
                    <a:p>
                      <a:pPr marL="0" indent="0" algn="l">
                        <a:buFont typeface="Arial"/>
                        <a:buNone/>
                      </a:pPr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Personas from UXD</a:t>
                      </a:r>
                    </a:p>
                    <a:p>
                      <a:pPr marL="0" indent="0" algn="l">
                        <a:buFont typeface="Arial"/>
                        <a:buNone/>
                      </a:pPr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Components from Architecture</a:t>
                      </a:r>
                    </a:p>
                    <a:p>
                      <a:pPr marL="0" indent="0" algn="l">
                        <a:buFont typeface="Arial"/>
                        <a:buNone/>
                      </a:pPr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Non-Functional Numbers</a:t>
                      </a:r>
                    </a:p>
                    <a:p>
                      <a:pPr marL="0" indent="0" algn="l">
                        <a:buFont typeface="Arial"/>
                        <a:buNone/>
                      </a:pPr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Business Rules</a:t>
                      </a:r>
                    </a:p>
                    <a:p>
                      <a:pPr marL="0" indent="0" algn="l">
                        <a:buFont typeface="Arial"/>
                        <a:buNone/>
                      </a:pPr>
                      <a:endParaRPr lang="en-AU" sz="1600" b="1" baseline="0" dirty="0" smtClean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rgbClr val="33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 smtClean="0">
                          <a:latin typeface="Optima"/>
                          <a:cs typeface="Optima"/>
                        </a:rPr>
                        <a:t>Barista</a:t>
                      </a:r>
                    </a:p>
                    <a:p>
                      <a:r>
                        <a:rPr lang="en-AU" dirty="0" smtClean="0">
                          <a:latin typeface="Optima"/>
                          <a:cs typeface="Optima"/>
                        </a:rPr>
                        <a:t>(persona)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 smtClean="0">
                          <a:latin typeface="Optima"/>
                          <a:cs typeface="Optima"/>
                        </a:rPr>
                        <a:t>Dehydrator</a:t>
                      </a:r>
                    </a:p>
                    <a:p>
                      <a:r>
                        <a:rPr lang="en-AU" dirty="0" smtClean="0">
                          <a:latin typeface="Optima"/>
                          <a:cs typeface="Optima"/>
                        </a:rPr>
                        <a:t>(component)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 smtClean="0">
                          <a:latin typeface="Optima"/>
                          <a:cs typeface="Optima"/>
                        </a:rPr>
                        <a:t>%THC</a:t>
                      </a:r>
                    </a:p>
                    <a:p>
                      <a:r>
                        <a:rPr lang="en-AU" dirty="0" smtClean="0">
                          <a:latin typeface="Optima"/>
                          <a:cs typeface="Optima"/>
                        </a:rPr>
                        <a:t>(non-functional)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 smtClean="0">
                          <a:latin typeface="Optima"/>
                          <a:cs typeface="Optima"/>
                        </a:rPr>
                        <a:t>Don’t serve Intoxicated</a:t>
                      </a:r>
                      <a:endParaRPr lang="en-AU" b="1" baseline="0" dirty="0" smtClean="0">
                        <a:latin typeface="Optima"/>
                        <a:cs typeface="Optima"/>
                      </a:endParaRPr>
                    </a:p>
                    <a:p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(business rule)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302896">
                <a:tc>
                  <a:txBody>
                    <a:bodyPr/>
                    <a:lstStyle/>
                    <a:p>
                      <a:pPr algn="r"/>
                      <a:endParaRPr lang="en-AU" sz="1600" b="1" dirty="0" smtClean="0">
                        <a:latin typeface="Optima"/>
                        <a:cs typeface="Optima"/>
                      </a:endParaRPr>
                    </a:p>
                    <a:p>
                      <a:pPr algn="r"/>
                      <a:r>
                        <a:rPr lang="en-AU" sz="1600" b="1" dirty="0" smtClean="0">
                          <a:latin typeface="Optima"/>
                          <a:cs typeface="Optima"/>
                        </a:rPr>
                        <a:t>Green Beer</a:t>
                      </a:r>
                    </a:p>
                    <a:p>
                      <a:pPr algn="r"/>
                      <a:r>
                        <a:rPr lang="en-AU" sz="1600" b="0" dirty="0" smtClean="0">
                          <a:latin typeface="Optima"/>
                          <a:cs typeface="Optima"/>
                        </a:rPr>
                        <a:t>As a pub</a:t>
                      </a:r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 patron</a:t>
                      </a:r>
                    </a:p>
                    <a:p>
                      <a:pPr algn="r"/>
                      <a:r>
                        <a:rPr lang="en-AU" sz="1600" b="0" dirty="0" smtClean="0">
                          <a:latin typeface="Optima"/>
                          <a:cs typeface="Optima"/>
                        </a:rPr>
                        <a:t>I want green</a:t>
                      </a:r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 beer</a:t>
                      </a:r>
                    </a:p>
                    <a:p>
                      <a:pPr algn="r"/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So I can be merry</a:t>
                      </a:r>
                      <a:endParaRPr lang="en-AU" sz="1100" b="0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baseline="0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</a:tr>
              <a:tr h="1306102">
                <a:tc>
                  <a:txBody>
                    <a:bodyPr/>
                    <a:lstStyle/>
                    <a:p>
                      <a:pPr algn="r"/>
                      <a:endParaRPr lang="en-AU" sz="1600" b="1" dirty="0" smtClean="0">
                        <a:latin typeface="Optima"/>
                        <a:cs typeface="Optima"/>
                      </a:endParaRPr>
                    </a:p>
                    <a:p>
                      <a:pPr algn="r"/>
                      <a:r>
                        <a:rPr lang="en-AU" sz="1600" b="1" dirty="0" smtClean="0">
                          <a:latin typeface="Optima"/>
                          <a:cs typeface="Optima"/>
                        </a:rPr>
                        <a:t>Dope Fertilizer</a:t>
                      </a:r>
                    </a:p>
                    <a:p>
                      <a:pPr algn="r"/>
                      <a:r>
                        <a:rPr lang="en-AU" sz="1600" b="0" dirty="0" smtClean="0">
                          <a:latin typeface="Optima"/>
                          <a:cs typeface="Optima"/>
                        </a:rPr>
                        <a:t>As a surfer</a:t>
                      </a:r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 dude</a:t>
                      </a:r>
                    </a:p>
                    <a:p>
                      <a:pPr algn="r"/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I want dope fertilizer</a:t>
                      </a:r>
                    </a:p>
                    <a:p>
                      <a:pPr algn="r"/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So I can grow strong buds</a:t>
                      </a:r>
                      <a:endParaRPr lang="en-AU" sz="1600" b="0" dirty="0" smtClean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</a:tr>
              <a:tr h="1287410">
                <a:tc>
                  <a:txBody>
                    <a:bodyPr/>
                    <a:lstStyle/>
                    <a:p>
                      <a:pPr algn="r"/>
                      <a:endParaRPr lang="en-AU" sz="1600" b="1" dirty="0" smtClean="0">
                        <a:latin typeface="Optima"/>
                        <a:cs typeface="Optima"/>
                      </a:endParaRPr>
                    </a:p>
                    <a:p>
                      <a:pPr algn="r"/>
                      <a:r>
                        <a:rPr lang="en-AU" sz="1600" b="1" dirty="0" smtClean="0">
                          <a:latin typeface="Optima"/>
                          <a:cs typeface="Optima"/>
                        </a:rPr>
                        <a:t>Powdered Leaf</a:t>
                      </a:r>
                    </a:p>
                    <a:p>
                      <a:pPr algn="r"/>
                      <a:r>
                        <a:rPr lang="en-AU" sz="1600" b="0" dirty="0" smtClean="0">
                          <a:latin typeface="Optima"/>
                          <a:cs typeface="Optima"/>
                        </a:rPr>
                        <a:t>As a café </a:t>
                      </a:r>
                    </a:p>
                    <a:p>
                      <a:pPr algn="r"/>
                      <a:r>
                        <a:rPr lang="en-AU" sz="1600" b="0" dirty="0" smtClean="0">
                          <a:latin typeface="Optima"/>
                          <a:cs typeface="Optima"/>
                        </a:rPr>
                        <a:t>I</a:t>
                      </a:r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 want powdered leaf</a:t>
                      </a:r>
                    </a:p>
                    <a:p>
                      <a:pPr algn="r"/>
                      <a:r>
                        <a:rPr lang="en-AU" sz="1600" b="0" baseline="0" dirty="0" smtClean="0">
                          <a:latin typeface="Optima"/>
                          <a:cs typeface="Optima"/>
                        </a:rPr>
                        <a:t>So I can pull green espresso</a:t>
                      </a:r>
                      <a:endParaRPr lang="en-AU" sz="1600" b="0" dirty="0" smtClean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58102" y="1127729"/>
            <a:ext cx="2626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AU" sz="4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Optima"/>
                <a:cs typeface="Optima"/>
              </a:rPr>
              <a:t>Themes</a:t>
            </a:r>
            <a:endParaRPr lang="en-AU" sz="4800" dirty="0">
              <a:solidFill>
                <a:schemeClr val="accent3">
                  <a:lumMod val="60000"/>
                  <a:lumOff val="4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08031" y="5769972"/>
            <a:ext cx="8204173" cy="1637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How to align Design, Business and Technical decisions?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Behaviour Mapping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20" y="2002766"/>
            <a:ext cx="569203" cy="368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AU" sz="4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Optima"/>
                <a:cs typeface="Optima"/>
              </a:rPr>
              <a:t>Features</a:t>
            </a:r>
            <a:endParaRPr lang="en-AU" sz="4800" dirty="0">
              <a:solidFill>
                <a:schemeClr val="accent3">
                  <a:lumMod val="60000"/>
                  <a:lumOff val="40000"/>
                </a:schemeClr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5413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2332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Optima"/>
                <a:cs typeface="Optima"/>
              </a:rPr>
              <a:t>C</a:t>
            </a:r>
            <a:r>
              <a:rPr lang="en-US" dirty="0">
                <a:latin typeface="Optima"/>
                <a:cs typeface="Optima"/>
              </a:rPr>
              <a:t>ontinuous </a:t>
            </a:r>
            <a:r>
              <a:rPr lang="en-US" dirty="0" smtClean="0">
                <a:latin typeface="Optima"/>
                <a:cs typeface="Optima"/>
              </a:rPr>
              <a:t>adaptation of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teams to products to markets.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72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85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2011821" y="2430030"/>
            <a:ext cx="1216000" cy="1065357"/>
          </a:xfrm>
          <a:custGeom>
            <a:avLst/>
            <a:gdLst>
              <a:gd name="connsiteX0" fmla="*/ 0 w 1171951"/>
              <a:gd name="connsiteY0" fmla="*/ 305468 h 1032832"/>
              <a:gd name="connsiteX1" fmla="*/ 588818 w 1171951"/>
              <a:gd name="connsiteY1" fmla="*/ 97650 h 1032832"/>
              <a:gd name="connsiteX2" fmla="*/ 912091 w 1171951"/>
              <a:gd name="connsiteY2" fmla="*/ 5286 h 1032832"/>
              <a:gd name="connsiteX3" fmla="*/ 1050636 w 1171951"/>
              <a:gd name="connsiteY3" fmla="*/ 16832 h 1032832"/>
              <a:gd name="connsiteX4" fmla="*/ 1131454 w 1171951"/>
              <a:gd name="connsiteY4" fmla="*/ 63014 h 1032832"/>
              <a:gd name="connsiteX5" fmla="*/ 1166091 w 1171951"/>
              <a:gd name="connsiteY5" fmla="*/ 132286 h 1032832"/>
              <a:gd name="connsiteX6" fmla="*/ 1166091 w 1171951"/>
              <a:gd name="connsiteY6" fmla="*/ 317014 h 1032832"/>
              <a:gd name="connsiteX7" fmla="*/ 1108364 w 1171951"/>
              <a:gd name="connsiteY7" fmla="*/ 501741 h 1032832"/>
              <a:gd name="connsiteX8" fmla="*/ 1027545 w 1171951"/>
              <a:gd name="connsiteY8" fmla="*/ 836559 h 1032832"/>
              <a:gd name="connsiteX9" fmla="*/ 969818 w 1171951"/>
              <a:gd name="connsiteY9" fmla="*/ 1032832 h 103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1951" h="1032832">
                <a:moveTo>
                  <a:pt x="0" y="305468"/>
                </a:moveTo>
                <a:lnTo>
                  <a:pt x="588818" y="97650"/>
                </a:lnTo>
                <a:cubicBezTo>
                  <a:pt x="740833" y="47620"/>
                  <a:pt x="835121" y="18756"/>
                  <a:pt x="912091" y="5286"/>
                </a:cubicBezTo>
                <a:cubicBezTo>
                  <a:pt x="989061" y="-8184"/>
                  <a:pt x="1014076" y="7211"/>
                  <a:pt x="1050636" y="16832"/>
                </a:cubicBezTo>
                <a:cubicBezTo>
                  <a:pt x="1087196" y="26453"/>
                  <a:pt x="1112212" y="43772"/>
                  <a:pt x="1131454" y="63014"/>
                </a:cubicBezTo>
                <a:cubicBezTo>
                  <a:pt x="1150697" y="82256"/>
                  <a:pt x="1160318" y="89953"/>
                  <a:pt x="1166091" y="132286"/>
                </a:cubicBezTo>
                <a:cubicBezTo>
                  <a:pt x="1171864" y="174619"/>
                  <a:pt x="1175712" y="255438"/>
                  <a:pt x="1166091" y="317014"/>
                </a:cubicBezTo>
                <a:cubicBezTo>
                  <a:pt x="1156470" y="378590"/>
                  <a:pt x="1131455" y="415150"/>
                  <a:pt x="1108364" y="501741"/>
                </a:cubicBezTo>
                <a:cubicBezTo>
                  <a:pt x="1085273" y="588332"/>
                  <a:pt x="1050636" y="748044"/>
                  <a:pt x="1027545" y="836559"/>
                </a:cubicBezTo>
                <a:cubicBezTo>
                  <a:pt x="1004454" y="925074"/>
                  <a:pt x="969818" y="1032832"/>
                  <a:pt x="969818" y="1032832"/>
                </a:cubicBezTo>
              </a:path>
            </a:pathLst>
          </a:custGeom>
          <a:ln w="76200" cmpd="sng">
            <a:solidFill>
              <a:srgbClr val="FFFFFF"/>
            </a:solidFill>
          </a:ln>
          <a:effectLst>
            <a:glow rad="38100">
              <a:schemeClr val="bg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895600" y="3648075"/>
            <a:ext cx="69850" cy="25400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851025" y="2778125"/>
            <a:ext cx="98425" cy="76200"/>
          </a:xfrm>
          <a:prstGeom prst="line">
            <a:avLst/>
          </a:prstGeom>
          <a:ln w="762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4" y="3690"/>
            <a:ext cx="1961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C</a:t>
            </a:r>
            <a:r>
              <a:rPr lang="en-US" sz="2800" dirty="0" smtClean="0">
                <a:latin typeface="Optima"/>
                <a:cs typeface="Optima"/>
              </a:rPr>
              <a:t>ontinuous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20608" y="5690870"/>
            <a:ext cx="2902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Flow rates matter. </a:t>
            </a:r>
          </a:p>
        </p:txBody>
      </p:sp>
      <p:pic>
        <p:nvPicPr>
          <p:cNvPr id="3" name="Picture 2" descr="1534922323.JPG"/>
          <p:cNvPicPr>
            <a:picLocks noChangeAspect="1"/>
          </p:cNvPicPr>
          <p:nvPr/>
        </p:nvPicPr>
        <p:blipFill rotWithShape="1">
          <a:blip r:embed="rId3">
            <a:alphaModFix amt="8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13000"/>
                    </a14:imgEffect>
                    <a14:imgEffect>
                      <a14:brightnessContrast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4" t="8502" r="13662" b="6384"/>
          <a:stretch/>
        </p:blipFill>
        <p:spPr>
          <a:xfrm>
            <a:off x="1348631" y="526910"/>
            <a:ext cx="6671737" cy="5069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889048" y="875884"/>
            <a:ext cx="3189402" cy="1960999"/>
            <a:chOff x="4889048" y="875884"/>
            <a:chExt cx="3189402" cy="1960999"/>
          </a:xfrm>
        </p:grpSpPr>
        <p:sp>
          <p:nvSpPr>
            <p:cNvPr id="2" name="TextBox 1"/>
            <p:cNvSpPr txBox="1"/>
            <p:nvPr/>
          </p:nvSpPr>
          <p:spPr>
            <a:xfrm>
              <a:off x="6032127" y="875884"/>
              <a:ext cx="20463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Optima"/>
                  <a:cs typeface="Optima"/>
                </a:rPr>
                <a:t>Same Gantt Chart.</a:t>
              </a:r>
            </a:p>
            <a:p>
              <a:r>
                <a:rPr lang="en-AU" dirty="0" smtClean="0">
                  <a:latin typeface="Optima"/>
                  <a:cs typeface="Optima"/>
                </a:rPr>
                <a:t>Different Behavior.</a:t>
              </a:r>
              <a:endParaRPr lang="en-AU" dirty="0">
                <a:latin typeface="Optima"/>
                <a:cs typeface="Optima"/>
              </a:endParaRPr>
            </a:p>
          </p:txBody>
        </p:sp>
        <p:sp>
          <p:nvSpPr>
            <p:cNvPr id="4" name="Down Arrow 3"/>
            <p:cNvSpPr/>
            <p:nvPr/>
          </p:nvSpPr>
          <p:spPr>
            <a:xfrm rot="3882374">
              <a:off x="5295083" y="1084892"/>
              <a:ext cx="317352" cy="1129421"/>
            </a:xfrm>
            <a:prstGeom prst="downArrow">
              <a:avLst>
                <a:gd name="adj1" fmla="val 22426"/>
                <a:gd name="adj2" fmla="val 50000"/>
              </a:avLst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Down Arrow 10"/>
            <p:cNvSpPr/>
            <p:nvPr/>
          </p:nvSpPr>
          <p:spPr>
            <a:xfrm rot="568995">
              <a:off x="6586321" y="1563703"/>
              <a:ext cx="317352" cy="1273180"/>
            </a:xfrm>
            <a:prstGeom prst="downArrow">
              <a:avLst>
                <a:gd name="adj1" fmla="val 22426"/>
                <a:gd name="adj2" fmla="val 50000"/>
              </a:avLst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045867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ntrifugal_govern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753"/>
            <a:ext cx="5725605" cy="476194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733071" y="2576975"/>
            <a:ext cx="32752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Physical machines 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u</a:t>
            </a:r>
            <a:r>
              <a:rPr lang="en-US" sz="2800" dirty="0" smtClean="0">
                <a:latin typeface="Optima"/>
                <a:cs typeface="Optima"/>
              </a:rPr>
              <a:t>se metric feedback</a:t>
            </a:r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to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 smtClean="0">
                <a:latin typeface="Optima"/>
                <a:cs typeface="Optima"/>
              </a:rPr>
              <a:t>control flow.</a:t>
            </a:r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24" y="3690"/>
            <a:ext cx="1961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C</a:t>
            </a:r>
            <a:r>
              <a:rPr lang="en-US" sz="2800" dirty="0" smtClean="0"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182305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24" y="3690"/>
            <a:ext cx="1961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C</a:t>
            </a:r>
            <a:r>
              <a:rPr lang="en-US" sz="2800" dirty="0" smtClean="0">
                <a:latin typeface="Optima"/>
                <a:cs typeface="Optima"/>
              </a:rPr>
              <a:t>ontinuous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8515" y="6062564"/>
            <a:ext cx="3576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What are our metrics?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11" name="Right Triangle 10"/>
          <p:cNvSpPr/>
          <p:nvPr/>
        </p:nvSpPr>
        <p:spPr>
          <a:xfrm flipH="1">
            <a:off x="1945310" y="1431325"/>
            <a:ext cx="6330285" cy="4086787"/>
          </a:xfrm>
          <a:prstGeom prst="rtTriangle">
            <a:avLst/>
          </a:prstGeom>
          <a:gradFill rotWithShape="1">
            <a:gsLst>
              <a:gs pos="0">
                <a:sysClr val="windowText" lastClr="000000"/>
              </a:gs>
              <a:gs pos="24000">
                <a:srgbClr val="4A66AC">
                  <a:lumMod val="75000"/>
                </a:srgbClr>
              </a:gs>
              <a:gs pos="100000">
                <a:srgbClr val="5AA2AE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noFill/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12" name="Right Triangle 11"/>
          <p:cNvSpPr/>
          <p:nvPr/>
        </p:nvSpPr>
        <p:spPr>
          <a:xfrm flipH="1">
            <a:off x="1190147" y="2215843"/>
            <a:ext cx="7054590" cy="3302269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75094" y="2517433"/>
            <a:ext cx="7215259" cy="3036625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57900" h="1957550">
                <a:moveTo>
                  <a:pt x="2757900" y="1957550"/>
                </a:moveTo>
                <a:lnTo>
                  <a:pt x="0" y="1957550"/>
                </a:lnTo>
                <a:lnTo>
                  <a:pt x="217926" y="1859860"/>
                </a:lnTo>
                <a:lnTo>
                  <a:pt x="420824" y="1818530"/>
                </a:lnTo>
                <a:lnTo>
                  <a:pt x="428339" y="1728355"/>
                </a:lnTo>
                <a:lnTo>
                  <a:pt x="612449" y="1694539"/>
                </a:lnTo>
                <a:lnTo>
                  <a:pt x="672567" y="1578063"/>
                </a:lnTo>
                <a:lnTo>
                  <a:pt x="946854" y="1563034"/>
                </a:lnTo>
                <a:lnTo>
                  <a:pt x="1130964" y="1360140"/>
                </a:lnTo>
                <a:lnTo>
                  <a:pt x="1277501" y="1367655"/>
                </a:lnTo>
                <a:lnTo>
                  <a:pt x="1420281" y="1074586"/>
                </a:lnTo>
                <a:lnTo>
                  <a:pt x="1555546" y="1070829"/>
                </a:lnTo>
                <a:lnTo>
                  <a:pt x="1649480" y="875449"/>
                </a:lnTo>
                <a:lnTo>
                  <a:pt x="1750928" y="841634"/>
                </a:lnTo>
                <a:lnTo>
                  <a:pt x="1784745" y="710128"/>
                </a:lnTo>
                <a:lnTo>
                  <a:pt x="1893708" y="672556"/>
                </a:lnTo>
                <a:lnTo>
                  <a:pt x="1995157" y="526021"/>
                </a:lnTo>
                <a:lnTo>
                  <a:pt x="2137936" y="454633"/>
                </a:lnTo>
                <a:lnTo>
                  <a:pt x="2231870" y="315613"/>
                </a:lnTo>
                <a:lnTo>
                  <a:pt x="2427253" y="278040"/>
                </a:lnTo>
                <a:lnTo>
                  <a:pt x="2491128" y="161564"/>
                </a:lnTo>
                <a:lnTo>
                  <a:pt x="2648937" y="108962"/>
                </a:lnTo>
                <a:lnTo>
                  <a:pt x="2750386" y="0"/>
                </a:lnTo>
                <a:cubicBezTo>
                  <a:pt x="2752891" y="652517"/>
                  <a:pt x="2755395" y="1305033"/>
                  <a:pt x="2757900" y="1957550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999417" y="2661184"/>
            <a:ext cx="7200572" cy="2929960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2286" h="1739640">
                <a:moveTo>
                  <a:pt x="2735952" y="0"/>
                </a:moveTo>
                <a:lnTo>
                  <a:pt x="2752286" y="1731473"/>
                </a:lnTo>
                <a:lnTo>
                  <a:pt x="0" y="1739640"/>
                </a:lnTo>
                <a:lnTo>
                  <a:pt x="396101" y="1666135"/>
                </a:lnTo>
                <a:lnTo>
                  <a:pt x="526773" y="1555876"/>
                </a:lnTo>
                <a:lnTo>
                  <a:pt x="706448" y="1547708"/>
                </a:lnTo>
                <a:lnTo>
                  <a:pt x="828953" y="1408864"/>
                </a:lnTo>
                <a:lnTo>
                  <a:pt x="918790" y="1396613"/>
                </a:lnTo>
                <a:lnTo>
                  <a:pt x="1098465" y="1314940"/>
                </a:lnTo>
                <a:lnTo>
                  <a:pt x="1188302" y="1319023"/>
                </a:lnTo>
                <a:lnTo>
                  <a:pt x="1294473" y="1229183"/>
                </a:lnTo>
                <a:lnTo>
                  <a:pt x="1400644" y="1221015"/>
                </a:lnTo>
                <a:lnTo>
                  <a:pt x="1490482" y="1135258"/>
                </a:lnTo>
                <a:lnTo>
                  <a:pt x="1600736" y="1123007"/>
                </a:lnTo>
                <a:lnTo>
                  <a:pt x="1674240" y="975996"/>
                </a:lnTo>
                <a:lnTo>
                  <a:pt x="1755910" y="971912"/>
                </a:lnTo>
                <a:lnTo>
                  <a:pt x="1804912" y="812649"/>
                </a:lnTo>
                <a:lnTo>
                  <a:pt x="1882499" y="812649"/>
                </a:lnTo>
                <a:lnTo>
                  <a:pt x="1923334" y="669721"/>
                </a:lnTo>
                <a:lnTo>
                  <a:pt x="2049923" y="665637"/>
                </a:lnTo>
                <a:lnTo>
                  <a:pt x="2107092" y="559462"/>
                </a:lnTo>
                <a:lnTo>
                  <a:pt x="2176511" y="567629"/>
                </a:lnTo>
                <a:cubicBezTo>
                  <a:pt x="2183317" y="558101"/>
                  <a:pt x="2189740" y="548287"/>
                  <a:pt x="2196929" y="539044"/>
                </a:cubicBezTo>
                <a:cubicBezTo>
                  <a:pt x="2202296" y="532144"/>
                  <a:pt x="2209885" y="526973"/>
                  <a:pt x="2217346" y="522709"/>
                </a:cubicBezTo>
                <a:cubicBezTo>
                  <a:pt x="2222632" y="519689"/>
                  <a:pt x="2228395" y="517562"/>
                  <a:pt x="2233681" y="514542"/>
                </a:cubicBezTo>
                <a:cubicBezTo>
                  <a:pt x="2255849" y="501875"/>
                  <a:pt x="2235718" y="509780"/>
                  <a:pt x="2258182" y="502291"/>
                </a:cubicBezTo>
                <a:cubicBezTo>
                  <a:pt x="2259543" y="498207"/>
                  <a:pt x="2259221" y="493084"/>
                  <a:pt x="2262265" y="490040"/>
                </a:cubicBezTo>
                <a:cubicBezTo>
                  <a:pt x="2265309" y="486996"/>
                  <a:pt x="2270934" y="488344"/>
                  <a:pt x="2274516" y="485956"/>
                </a:cubicBezTo>
                <a:cubicBezTo>
                  <a:pt x="2279321" y="482753"/>
                  <a:pt x="2282683" y="477789"/>
                  <a:pt x="2286766" y="473705"/>
                </a:cubicBezTo>
                <a:cubicBezTo>
                  <a:pt x="2288127" y="468260"/>
                  <a:pt x="2288340" y="462391"/>
                  <a:pt x="2290850" y="457371"/>
                </a:cubicBezTo>
                <a:cubicBezTo>
                  <a:pt x="2292572" y="453927"/>
                  <a:pt x="2297295" y="452647"/>
                  <a:pt x="2299017" y="449203"/>
                </a:cubicBezTo>
                <a:cubicBezTo>
                  <a:pt x="2316567" y="414100"/>
                  <a:pt x="2299135" y="432750"/>
                  <a:pt x="2311267" y="420618"/>
                </a:cubicBezTo>
                <a:lnTo>
                  <a:pt x="2441940" y="338944"/>
                </a:lnTo>
                <a:lnTo>
                  <a:pt x="2519526" y="200100"/>
                </a:lnTo>
                <a:lnTo>
                  <a:pt x="2735952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999414" y="3332532"/>
            <a:ext cx="7200572" cy="2254184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2286" h="1739640">
                <a:moveTo>
                  <a:pt x="2735952" y="0"/>
                </a:moveTo>
                <a:lnTo>
                  <a:pt x="2752286" y="1731473"/>
                </a:lnTo>
                <a:lnTo>
                  <a:pt x="0" y="1739640"/>
                </a:lnTo>
                <a:lnTo>
                  <a:pt x="396101" y="1666135"/>
                </a:lnTo>
                <a:lnTo>
                  <a:pt x="526773" y="1555876"/>
                </a:lnTo>
                <a:lnTo>
                  <a:pt x="706448" y="1547708"/>
                </a:lnTo>
                <a:lnTo>
                  <a:pt x="828953" y="1408864"/>
                </a:lnTo>
                <a:lnTo>
                  <a:pt x="918790" y="1396613"/>
                </a:lnTo>
                <a:lnTo>
                  <a:pt x="1098465" y="1314940"/>
                </a:lnTo>
                <a:lnTo>
                  <a:pt x="1188302" y="1319023"/>
                </a:lnTo>
                <a:lnTo>
                  <a:pt x="1294473" y="1229183"/>
                </a:lnTo>
                <a:lnTo>
                  <a:pt x="1400644" y="1221015"/>
                </a:lnTo>
                <a:lnTo>
                  <a:pt x="1490482" y="1135258"/>
                </a:lnTo>
                <a:lnTo>
                  <a:pt x="1600736" y="1123007"/>
                </a:lnTo>
                <a:lnTo>
                  <a:pt x="1674240" y="975996"/>
                </a:lnTo>
                <a:lnTo>
                  <a:pt x="1755910" y="971912"/>
                </a:lnTo>
                <a:lnTo>
                  <a:pt x="1804912" y="812649"/>
                </a:lnTo>
                <a:lnTo>
                  <a:pt x="1882499" y="812649"/>
                </a:lnTo>
                <a:lnTo>
                  <a:pt x="1923334" y="669721"/>
                </a:lnTo>
                <a:lnTo>
                  <a:pt x="2049923" y="665637"/>
                </a:lnTo>
                <a:lnTo>
                  <a:pt x="2107092" y="559462"/>
                </a:lnTo>
                <a:lnTo>
                  <a:pt x="2176511" y="567629"/>
                </a:lnTo>
                <a:cubicBezTo>
                  <a:pt x="2183317" y="558101"/>
                  <a:pt x="2189740" y="548287"/>
                  <a:pt x="2196929" y="539044"/>
                </a:cubicBezTo>
                <a:cubicBezTo>
                  <a:pt x="2202296" y="532144"/>
                  <a:pt x="2209885" y="526973"/>
                  <a:pt x="2217346" y="522709"/>
                </a:cubicBezTo>
                <a:cubicBezTo>
                  <a:pt x="2222632" y="519689"/>
                  <a:pt x="2228395" y="517562"/>
                  <a:pt x="2233681" y="514542"/>
                </a:cubicBezTo>
                <a:cubicBezTo>
                  <a:pt x="2255849" y="501875"/>
                  <a:pt x="2235718" y="509780"/>
                  <a:pt x="2258182" y="502291"/>
                </a:cubicBezTo>
                <a:cubicBezTo>
                  <a:pt x="2259543" y="498207"/>
                  <a:pt x="2259221" y="493084"/>
                  <a:pt x="2262265" y="490040"/>
                </a:cubicBezTo>
                <a:cubicBezTo>
                  <a:pt x="2265309" y="486996"/>
                  <a:pt x="2270934" y="488344"/>
                  <a:pt x="2274516" y="485956"/>
                </a:cubicBezTo>
                <a:cubicBezTo>
                  <a:pt x="2279321" y="482753"/>
                  <a:pt x="2282683" y="477789"/>
                  <a:pt x="2286766" y="473705"/>
                </a:cubicBezTo>
                <a:cubicBezTo>
                  <a:pt x="2288127" y="468260"/>
                  <a:pt x="2288340" y="462391"/>
                  <a:pt x="2290850" y="457371"/>
                </a:cubicBezTo>
                <a:cubicBezTo>
                  <a:pt x="2292572" y="453927"/>
                  <a:pt x="2297295" y="452647"/>
                  <a:pt x="2299017" y="449203"/>
                </a:cubicBezTo>
                <a:cubicBezTo>
                  <a:pt x="2316567" y="414100"/>
                  <a:pt x="2299135" y="432750"/>
                  <a:pt x="2311267" y="420618"/>
                </a:cubicBezTo>
                <a:lnTo>
                  <a:pt x="2441940" y="338944"/>
                </a:lnTo>
                <a:lnTo>
                  <a:pt x="2519526" y="200100"/>
                </a:lnTo>
                <a:lnTo>
                  <a:pt x="2735952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67709" y="3418383"/>
            <a:ext cx="6059675" cy="2178581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318514" y="1608962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785544" y="3531282"/>
            <a:ext cx="5459191" cy="2065682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318514" y="1608962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gradFill rotWithShape="1">
            <a:gsLst>
              <a:gs pos="0">
                <a:srgbClr val="008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710203" y="3902297"/>
            <a:ext cx="4474401" cy="1710780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30790" h="1255543">
                <a:moveTo>
                  <a:pt x="1830790" y="0"/>
                </a:moveTo>
                <a:lnTo>
                  <a:pt x="1830790" y="1255543"/>
                </a:lnTo>
                <a:lnTo>
                  <a:pt x="0" y="1255543"/>
                </a:lnTo>
                <a:lnTo>
                  <a:pt x="213472" y="1154231"/>
                </a:lnTo>
                <a:lnTo>
                  <a:pt x="419707" y="1114430"/>
                </a:lnTo>
                <a:lnTo>
                  <a:pt x="437798" y="1027592"/>
                </a:lnTo>
                <a:lnTo>
                  <a:pt x="629560" y="987791"/>
                </a:lnTo>
                <a:lnTo>
                  <a:pt x="683833" y="868387"/>
                </a:lnTo>
                <a:lnTo>
                  <a:pt x="976904" y="857532"/>
                </a:lnTo>
                <a:lnTo>
                  <a:pt x="1146957" y="651290"/>
                </a:lnTo>
                <a:lnTo>
                  <a:pt x="1313393" y="658527"/>
                </a:lnTo>
                <a:lnTo>
                  <a:pt x="1450883" y="361828"/>
                </a:lnTo>
                <a:lnTo>
                  <a:pt x="1595609" y="361828"/>
                </a:lnTo>
                <a:lnTo>
                  <a:pt x="1696918" y="162822"/>
                </a:lnTo>
                <a:lnTo>
                  <a:pt x="1794608" y="119403"/>
                </a:lnTo>
                <a:lnTo>
                  <a:pt x="1830790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205590" y="1314383"/>
            <a:ext cx="2105136" cy="4353048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90839" y="2544767"/>
            <a:ext cx="397654" cy="3342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rgbClr val="808000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90839" y="3001209"/>
            <a:ext cx="397654" cy="3342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9D90A0">
                  <a:lumMod val="20000"/>
                  <a:lumOff val="80000"/>
                </a:srgbClr>
              </a:gs>
            </a:gsLst>
            <a:lin ang="15960000" scaled="0"/>
            <a:tileRect/>
          </a:gradFill>
          <a:ln w="12700" cap="flat" cmpd="sng" algn="ctr">
            <a:solidFill>
              <a:srgbClr val="808000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90839" y="3421132"/>
            <a:ext cx="397654" cy="334200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9D90A0">
                  <a:lumMod val="20000"/>
                  <a:lumOff val="80000"/>
                </a:srgbClr>
              </a:gs>
            </a:gsLst>
            <a:lin ang="15960000" scaled="0"/>
            <a:tileRect/>
          </a:gradFill>
          <a:ln w="12700" cap="flat" cmpd="sng" algn="ctr">
            <a:solidFill>
              <a:srgbClr val="808000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90839" y="3877574"/>
            <a:ext cx="397654" cy="334200"/>
          </a:xfrm>
          <a:prstGeom prst="roundRect">
            <a:avLst/>
          </a:pr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ACCBF9">
                  <a:lumMod val="75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297FD5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88494" y="613216"/>
            <a:ext cx="1780787" cy="44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r>
              <a:rPr lang="en-US" sz="1600" b="1" kern="0" dirty="0" smtClean="0">
                <a:solidFill>
                  <a:srgbClr val="000000"/>
                </a:solidFill>
                <a:latin typeface="Optima"/>
                <a:cs typeface="Optima"/>
              </a:rPr>
              <a:t>Released Features</a:t>
            </a: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88494" y="613216"/>
            <a:ext cx="1917437" cy="3161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r>
              <a:rPr lang="en-US" sz="1600" b="1" kern="0" dirty="0" smtClean="0">
                <a:solidFill>
                  <a:srgbClr val="000000"/>
                </a:solidFill>
                <a:latin typeface="Optima"/>
                <a:cs typeface="Optima"/>
              </a:rPr>
              <a:t>Integrated Features</a:t>
            </a: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88494" y="613216"/>
            <a:ext cx="2031519" cy="2718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r>
              <a:rPr lang="en-US" sz="1600" b="1" kern="0" dirty="0" smtClean="0">
                <a:solidFill>
                  <a:srgbClr val="000000"/>
                </a:solidFill>
                <a:latin typeface="Optima"/>
                <a:cs typeface="Optima"/>
              </a:rPr>
              <a:t>Implemented Stories</a:t>
            </a: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88494" y="613216"/>
            <a:ext cx="2214340" cy="227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r>
              <a:rPr lang="en-US" sz="1600" b="1" kern="0" dirty="0" smtClean="0">
                <a:solidFill>
                  <a:srgbClr val="000000"/>
                </a:solidFill>
                <a:latin typeface="Optima"/>
                <a:cs typeface="Optima"/>
              </a:rPr>
              <a:t>Velocity x Story Points</a:t>
            </a: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90839" y="2106585"/>
            <a:ext cx="397654" cy="334200"/>
          </a:xfrm>
          <a:prstGeom prst="roundRect">
            <a:avLst/>
          </a:pr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297FD5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88494" y="613216"/>
            <a:ext cx="2262158" cy="1832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r>
              <a:rPr lang="en-US" sz="1600" b="1" kern="0" dirty="0" smtClean="0">
                <a:solidFill>
                  <a:srgbClr val="000000"/>
                </a:solidFill>
                <a:latin typeface="Optima"/>
                <a:cs typeface="Optima"/>
              </a:rPr>
              <a:t>BDD-Covered Features</a:t>
            </a: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88494" y="613216"/>
            <a:ext cx="2146742" cy="1389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endParaRPr lang="en-US" sz="1600" b="1" kern="0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r>
              <a:rPr lang="en-US" sz="1600" b="1" kern="0" dirty="0" smtClean="0">
                <a:solidFill>
                  <a:srgbClr val="000000"/>
                </a:solidFill>
                <a:latin typeface="Optima"/>
                <a:cs typeface="Optima"/>
              </a:rPr>
              <a:t>Feature Point Budgets</a:t>
            </a: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90839" y="1211961"/>
            <a:ext cx="397654" cy="334200"/>
          </a:xfrm>
          <a:prstGeom prst="roundRect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90839" y="1650143"/>
            <a:ext cx="397654" cy="334200"/>
          </a:xfrm>
          <a:prstGeom prst="roundRect">
            <a:avLst/>
          </a:pr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99091" y="774486"/>
            <a:ext cx="397654" cy="334200"/>
          </a:xfrm>
          <a:prstGeom prst="roundRect">
            <a:avLst/>
          </a:prstGeom>
          <a:gradFill flip="none" rotWithShape="1">
            <a:gsLst>
              <a:gs pos="0">
                <a:srgbClr val="4A66AC">
                  <a:lumMod val="75000"/>
                </a:srgbClr>
              </a:gs>
              <a:gs pos="100000">
                <a:srgbClr val="7F8FA9">
                  <a:lumMod val="60000"/>
                  <a:lumOff val="40000"/>
                </a:srgbClr>
              </a:gs>
            </a:gsLst>
            <a:lin ang="16620000" scaled="0"/>
            <a:tileRect/>
          </a:gra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4000" kern="0">
              <a:ln>
                <a:solidFill>
                  <a:prstClr val="white">
                    <a:lumMod val="85000"/>
                  </a:prstClr>
                </a:solidFill>
              </a:ln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88494" y="613216"/>
            <a:ext cx="2396541" cy="945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>
              <a:lnSpc>
                <a:spcPct val="180000"/>
              </a:lnSpc>
              <a:defRPr/>
            </a:pPr>
            <a:r>
              <a:rPr lang="en-US" sz="1600" b="1" kern="0" dirty="0" smtClean="0">
                <a:solidFill>
                  <a:srgbClr val="000000"/>
                </a:solidFill>
                <a:latin typeface="Optima"/>
                <a:cs typeface="Optima"/>
              </a:rPr>
              <a:t>Product/Epic Investment</a:t>
            </a: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88494" y="613216"/>
            <a:ext cx="20091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  <a:defRPr/>
            </a:pPr>
            <a:r>
              <a:rPr lang="en-US" sz="1600" b="1" kern="0" dirty="0" smtClean="0">
                <a:solidFill>
                  <a:srgbClr val="000000"/>
                </a:solidFill>
                <a:latin typeface="Optima"/>
                <a:cs typeface="Optima"/>
              </a:rPr>
              <a:t>Product/Epic Return</a:t>
            </a: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975094" y="5824715"/>
            <a:ext cx="7300501" cy="0"/>
          </a:xfrm>
          <a:prstGeom prst="straightConnector1">
            <a:avLst/>
          </a:prstGeom>
          <a:ln w="76200" cmpd="sng">
            <a:solidFill>
              <a:srgbClr val="33CC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357990" y="5667430"/>
            <a:ext cx="2105136" cy="1126861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03892" y="5621254"/>
            <a:ext cx="72147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 smtClean="0">
                <a:latin typeface="Optima"/>
                <a:cs typeface="Optima"/>
              </a:rPr>
              <a:t>Time</a:t>
            </a:r>
            <a:endParaRPr lang="en-AU" sz="20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3932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/>
      <p:bldP spid="36" grpId="0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79628"/>
            <a:ext cx="6400800" cy="204800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Optima"/>
                <a:cs typeface="Optima"/>
              </a:rPr>
              <a:t>Maria Jean’s</a:t>
            </a:r>
          </a:p>
          <a:p>
            <a:r>
              <a:rPr lang="en-US" dirty="0" smtClean="0">
                <a:latin typeface="Optima"/>
                <a:cs typeface="Optima"/>
              </a:rPr>
              <a:t>Hash House A-Go-Go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72" y="2470194"/>
            <a:ext cx="3349457" cy="89511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0948" y="5780918"/>
            <a:ext cx="9133052" cy="10075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How do we know Sprint planning won't break Release planning?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Business Bingo</a:t>
            </a:r>
          </a:p>
        </p:txBody>
      </p:sp>
    </p:spTree>
    <p:extLst>
      <p:ext uri="{BB962C8B-B14F-4D97-AF65-F5344CB8AC3E}">
        <p14:creationId xmlns:p14="http://schemas.microsoft.com/office/powerpoint/2010/main" val="407220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8" y="5791869"/>
            <a:ext cx="9133052" cy="107321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en-US" dirty="0">
                <a:latin typeface="Optima"/>
                <a:cs typeface="Optima"/>
              </a:rPr>
              <a:t>How do we know Sprint planning won't break Release planning</a:t>
            </a:r>
            <a:r>
              <a:rPr lang="en-US" dirty="0" smtClean="0">
                <a:latin typeface="Optima"/>
                <a:cs typeface="Optima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Business Bingo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948" y="40173"/>
            <a:ext cx="9144000" cy="1191025"/>
            <a:chOff x="10948" y="40173"/>
            <a:chExt cx="9144000" cy="11910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8" y="40173"/>
              <a:ext cx="9144000" cy="11910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97705" y="799256"/>
              <a:ext cx="2036257" cy="43194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29062" y="1056017"/>
            <a:ext cx="1908312" cy="1405153"/>
            <a:chOff x="1629062" y="1056017"/>
            <a:chExt cx="1908312" cy="1405153"/>
          </a:xfrm>
        </p:grpSpPr>
        <p:grpSp>
          <p:nvGrpSpPr>
            <p:cNvPr id="19" name="Group 18"/>
            <p:cNvGrpSpPr/>
            <p:nvPr/>
          </p:nvGrpSpPr>
          <p:grpSpPr>
            <a:xfrm>
              <a:off x="1629062" y="1056017"/>
              <a:ext cx="1908312" cy="919700"/>
              <a:chOff x="1475339" y="2824804"/>
              <a:chExt cx="1908312" cy="919700"/>
            </a:xfrm>
          </p:grpSpPr>
          <p:sp>
            <p:nvSpPr>
              <p:cNvPr id="12" name="Round Diagonal Corner Rectangle 11"/>
              <p:cNvSpPr/>
              <p:nvPr/>
            </p:nvSpPr>
            <p:spPr>
              <a:xfrm>
                <a:off x="1484923" y="3032838"/>
                <a:ext cx="1898728" cy="711666"/>
              </a:xfrm>
              <a:prstGeom prst="round2Diag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600" dirty="0" smtClean="0">
                    <a:latin typeface="Optima"/>
                    <a:cs typeface="Optima"/>
                  </a:rPr>
                  <a:t>Cooking Green </a:t>
                </a:r>
              </a:p>
              <a:p>
                <a:pPr algn="r"/>
                <a:r>
                  <a:rPr lang="en-AU" sz="1600" dirty="0" smtClean="0">
                    <a:latin typeface="Optima"/>
                    <a:cs typeface="Optima"/>
                  </a:rPr>
                  <a:t>Eggs &amp; Ham</a:t>
                </a:r>
                <a:endParaRPr lang="en-AU" sz="1600" dirty="0">
                  <a:latin typeface="Optima"/>
                  <a:cs typeface="Optima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475339" y="2824804"/>
                <a:ext cx="623812" cy="918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AU" sz="1400" dirty="0" smtClean="0">
                    <a:latin typeface="Optima"/>
                    <a:cs typeface="Optima"/>
                  </a:rPr>
                  <a:t>BV: 1</a:t>
                </a:r>
              </a:p>
              <a:p>
                <a:pPr>
                  <a:lnSpc>
                    <a:spcPct val="200000"/>
                  </a:lnSpc>
                </a:pPr>
                <a:r>
                  <a:rPr lang="en-AU" sz="1400" dirty="0" smtClean="0">
                    <a:latin typeface="Optima"/>
                    <a:cs typeface="Optima"/>
                  </a:rPr>
                  <a:t>FP:  3</a:t>
                </a:r>
                <a:endParaRPr lang="en-AU" sz="1400" dirty="0">
                  <a:latin typeface="Optima"/>
                  <a:cs typeface="Optima"/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2123068" y="1990376"/>
              <a:ext cx="986056" cy="47079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 smtClean="0"/>
                <a:t>ROI: -0.7</a:t>
              </a:r>
              <a:endParaRPr lang="en-AU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99133" y="1056017"/>
            <a:ext cx="1900364" cy="1390494"/>
            <a:chOff x="3749444" y="1056017"/>
            <a:chExt cx="1900364" cy="1390494"/>
          </a:xfrm>
        </p:grpSpPr>
        <p:grpSp>
          <p:nvGrpSpPr>
            <p:cNvPr id="17" name="Group 16"/>
            <p:cNvGrpSpPr/>
            <p:nvPr/>
          </p:nvGrpSpPr>
          <p:grpSpPr>
            <a:xfrm>
              <a:off x="3749444" y="1056017"/>
              <a:ext cx="1900364" cy="918200"/>
              <a:chOff x="1483287" y="1154555"/>
              <a:chExt cx="1900364" cy="918200"/>
            </a:xfrm>
          </p:grpSpPr>
          <p:sp>
            <p:nvSpPr>
              <p:cNvPr id="10" name="Round Diagonal Corner Rectangle 9"/>
              <p:cNvSpPr/>
              <p:nvPr/>
            </p:nvSpPr>
            <p:spPr>
              <a:xfrm>
                <a:off x="1484923" y="1357641"/>
                <a:ext cx="1898728" cy="711666"/>
              </a:xfrm>
              <a:prstGeom prst="round2Diag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600" dirty="0" smtClean="0">
                    <a:latin typeface="Optima"/>
                    <a:cs typeface="Optima"/>
                  </a:rPr>
                  <a:t>Coffee Bean</a:t>
                </a:r>
              </a:p>
              <a:p>
                <a:pPr algn="r"/>
                <a:r>
                  <a:rPr lang="en-AU" sz="1600" dirty="0" smtClean="0">
                    <a:latin typeface="Optima"/>
                    <a:cs typeface="Optima"/>
                  </a:rPr>
                  <a:t>Grinding</a:t>
                </a:r>
                <a:endParaRPr lang="en-AU" sz="1600" dirty="0">
                  <a:latin typeface="Optima"/>
                  <a:cs typeface="Optima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83287" y="1154555"/>
                <a:ext cx="723634" cy="918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AU" sz="1400" dirty="0" smtClean="0">
                    <a:latin typeface="Optima"/>
                    <a:cs typeface="Optima"/>
                  </a:rPr>
                  <a:t>BV: 55</a:t>
                </a:r>
              </a:p>
              <a:p>
                <a:pPr>
                  <a:lnSpc>
                    <a:spcPct val="200000"/>
                  </a:lnSpc>
                </a:pPr>
                <a:r>
                  <a:rPr lang="en-AU" sz="1400" dirty="0" smtClean="0">
                    <a:latin typeface="Optima"/>
                    <a:cs typeface="Optima"/>
                  </a:rPr>
                  <a:t>FP:  13</a:t>
                </a:r>
                <a:endParaRPr lang="en-AU" sz="1400" dirty="0">
                  <a:latin typeface="Optima"/>
                  <a:cs typeface="Optima"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4211898" y="1975717"/>
              <a:ext cx="986056" cy="47079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 smtClean="0"/>
                <a:t>ROI: 5.9</a:t>
              </a:r>
              <a:endParaRPr lang="en-AU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961256" y="1056017"/>
            <a:ext cx="1898728" cy="1388994"/>
            <a:chOff x="5961256" y="1083125"/>
            <a:chExt cx="1898728" cy="1388994"/>
          </a:xfrm>
        </p:grpSpPr>
        <p:grpSp>
          <p:nvGrpSpPr>
            <p:cNvPr id="18" name="Group 17"/>
            <p:cNvGrpSpPr/>
            <p:nvPr/>
          </p:nvGrpSpPr>
          <p:grpSpPr>
            <a:xfrm>
              <a:off x="5961256" y="1083125"/>
              <a:ext cx="1898728" cy="918200"/>
              <a:chOff x="1035234" y="3929567"/>
              <a:chExt cx="1898728" cy="918200"/>
            </a:xfrm>
          </p:grpSpPr>
          <p:sp>
            <p:nvSpPr>
              <p:cNvPr id="11" name="Round Diagonal Corner Rectangle 10"/>
              <p:cNvSpPr/>
              <p:nvPr/>
            </p:nvSpPr>
            <p:spPr>
              <a:xfrm>
                <a:off x="1035234" y="4120427"/>
                <a:ext cx="1898728" cy="711666"/>
              </a:xfrm>
              <a:prstGeom prst="round2Diag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600" dirty="0" smtClean="0">
                    <a:latin typeface="Optima"/>
                    <a:cs typeface="Optima"/>
                  </a:rPr>
                  <a:t>Cultivating</a:t>
                </a:r>
              </a:p>
              <a:p>
                <a:pPr algn="r"/>
                <a:r>
                  <a:rPr lang="en-AU" sz="1600" dirty="0" smtClean="0">
                    <a:latin typeface="Optima"/>
                    <a:cs typeface="Optima"/>
                  </a:rPr>
                  <a:t>Dope Yogurt</a:t>
                </a:r>
                <a:endParaRPr lang="en-AU" sz="1600" dirty="0">
                  <a:latin typeface="Optima"/>
                  <a:cs typeface="Optima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35234" y="3929567"/>
                <a:ext cx="723634" cy="918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AU" sz="1400" dirty="0" smtClean="0">
                    <a:latin typeface="Optima"/>
                    <a:cs typeface="Optima"/>
                  </a:rPr>
                  <a:t>BV: 21</a:t>
                </a:r>
              </a:p>
              <a:p>
                <a:pPr>
                  <a:lnSpc>
                    <a:spcPct val="200000"/>
                  </a:lnSpc>
                </a:pPr>
                <a:r>
                  <a:rPr lang="en-AU" sz="1400" dirty="0" smtClean="0">
                    <a:latin typeface="Optima"/>
                    <a:cs typeface="Optima"/>
                  </a:rPr>
                  <a:t>FP:  55</a:t>
                </a:r>
                <a:endParaRPr lang="en-AU" sz="1400" dirty="0">
                  <a:latin typeface="Optima"/>
                  <a:cs typeface="Optima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6452780" y="2001325"/>
              <a:ext cx="986056" cy="47079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 smtClean="0"/>
                <a:t>ROI: 0</a:t>
              </a:r>
              <a:endParaRPr lang="en-AU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13301" y="2746346"/>
            <a:ext cx="1674986" cy="1302893"/>
            <a:chOff x="513768" y="2888696"/>
            <a:chExt cx="1674986" cy="1302893"/>
          </a:xfrm>
        </p:grpSpPr>
        <p:sp>
          <p:nvSpPr>
            <p:cNvPr id="7" name="Round Diagonal Corner Rectangle 6"/>
            <p:cNvSpPr/>
            <p:nvPr/>
          </p:nvSpPr>
          <p:spPr>
            <a:xfrm>
              <a:off x="513768" y="2888696"/>
              <a:ext cx="1674986" cy="821154"/>
            </a:xfrm>
            <a:prstGeom prst="round2Diag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latin typeface="Optima"/>
                  <a:cs typeface="Optima"/>
                </a:rPr>
                <a:t>Leaf Powdering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3914" y="3720795"/>
              <a:ext cx="986056" cy="47079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 smtClean="0"/>
                <a:t>ROI: ?</a:t>
              </a:r>
              <a:endParaRPr lang="en-AU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097425" y="3254724"/>
            <a:ext cx="1674986" cy="1299365"/>
            <a:chOff x="3621335" y="3135038"/>
            <a:chExt cx="1674986" cy="1299365"/>
          </a:xfrm>
        </p:grpSpPr>
        <p:sp>
          <p:nvSpPr>
            <p:cNvPr id="8" name="Round Diagonal Corner Rectangle 7"/>
            <p:cNvSpPr/>
            <p:nvPr/>
          </p:nvSpPr>
          <p:spPr>
            <a:xfrm>
              <a:off x="3621335" y="3135038"/>
              <a:ext cx="1674986" cy="821154"/>
            </a:xfrm>
            <a:prstGeom prst="round2Diag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600" dirty="0" smtClean="0">
                  <a:latin typeface="Optima"/>
                  <a:cs typeface="Optima"/>
                </a:rPr>
                <a:t>Manure Manufacture</a:t>
              </a:r>
              <a:endParaRPr lang="en-AU" sz="1600" dirty="0">
                <a:latin typeface="Optima"/>
                <a:cs typeface="Optima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61305" y="3963609"/>
              <a:ext cx="986056" cy="47079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 smtClean="0"/>
                <a:t>ROI: ?</a:t>
              </a:r>
              <a:endParaRPr lang="en-AU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675143" y="3819320"/>
            <a:ext cx="1674986" cy="1291948"/>
            <a:chOff x="6452780" y="3956192"/>
            <a:chExt cx="1674986" cy="1291948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6452780" y="3956192"/>
              <a:ext cx="1674986" cy="821154"/>
            </a:xfrm>
            <a:prstGeom prst="round2Diag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600" dirty="0" smtClean="0">
                  <a:latin typeface="Optima"/>
                  <a:cs typeface="Optima"/>
                </a:rPr>
                <a:t>Green Beer Brewing</a:t>
              </a:r>
              <a:endParaRPr lang="en-AU" sz="1600" dirty="0">
                <a:latin typeface="Optima"/>
                <a:cs typeface="Optima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86344" y="4777346"/>
              <a:ext cx="986056" cy="47079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 smtClean="0"/>
                <a:t>ROI: ?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56293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Triple Loop </a:t>
            </a:r>
            <a:r>
              <a:rPr lang="en-US" b="1" dirty="0" smtClean="0">
                <a:latin typeface="Optima"/>
                <a:cs typeface="Optima"/>
              </a:rPr>
              <a:t>L</a:t>
            </a:r>
            <a:r>
              <a:rPr lang="en-US" dirty="0" smtClean="0">
                <a:latin typeface="Optima"/>
                <a:cs typeface="Optima"/>
              </a:rPr>
              <a:t>earning</a:t>
            </a:r>
            <a:endParaRPr lang="en-US" dirty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72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47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3351" y="3690"/>
            <a:ext cx="1521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L</a:t>
            </a:r>
            <a:r>
              <a:rPr lang="en-US" sz="2800" dirty="0" smtClean="0">
                <a:latin typeface="Optima"/>
                <a:cs typeface="Optima"/>
              </a:rPr>
              <a:t>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4021" y="5822258"/>
            <a:ext cx="8296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Lean Startup: single-loop learning. Startups don’t 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k</a:t>
            </a:r>
            <a:r>
              <a:rPr lang="en-US" sz="2800" dirty="0" smtClean="0">
                <a:latin typeface="Optima"/>
                <a:cs typeface="Optima"/>
              </a:rPr>
              <a:t>now what they’re doing. They learn fast or die slow.</a:t>
            </a:r>
          </a:p>
        </p:txBody>
      </p:sp>
      <p:sp>
        <p:nvSpPr>
          <p:cNvPr id="32" name="Rectangle 31"/>
          <p:cNvSpPr/>
          <p:nvPr/>
        </p:nvSpPr>
        <p:spPr>
          <a:xfrm flipH="1" flipV="1">
            <a:off x="2058116" y="5321824"/>
            <a:ext cx="2164143" cy="1607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24" y="866659"/>
            <a:ext cx="5916075" cy="4714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658" y="1751794"/>
            <a:ext cx="3374602" cy="340504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95965" y="1782533"/>
            <a:ext cx="1043214" cy="10432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700" dirty="0" smtClean="0"/>
              <a:t>BUILD</a:t>
            </a:r>
            <a:endParaRPr lang="en-AU" sz="1700" dirty="0"/>
          </a:p>
        </p:txBody>
      </p:sp>
      <p:sp>
        <p:nvSpPr>
          <p:cNvPr id="10" name="Oval 9"/>
          <p:cNvSpPr/>
          <p:nvPr/>
        </p:nvSpPr>
        <p:spPr>
          <a:xfrm>
            <a:off x="1028510" y="1787066"/>
            <a:ext cx="1043214" cy="1043214"/>
          </a:xfrm>
          <a:prstGeom prst="ellipse">
            <a:avLst/>
          </a:prstGeom>
          <a:solidFill>
            <a:srgbClr val="33CC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LEARN</a:t>
            </a:r>
            <a:endParaRPr lang="en-AU" sz="1600" dirty="0"/>
          </a:p>
        </p:txBody>
      </p:sp>
      <p:sp>
        <p:nvSpPr>
          <p:cNvPr id="11" name="Oval 10"/>
          <p:cNvSpPr/>
          <p:nvPr/>
        </p:nvSpPr>
        <p:spPr>
          <a:xfrm>
            <a:off x="2591517" y="4254847"/>
            <a:ext cx="1043214" cy="1043214"/>
          </a:xfrm>
          <a:prstGeom prst="ellipse">
            <a:avLst/>
          </a:prstGeom>
          <a:solidFill>
            <a:srgbClr val="3366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553607" y="4567465"/>
            <a:ext cx="112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MEASURE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3351" y="3690"/>
            <a:ext cx="1521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Learning</a:t>
            </a:r>
          </a:p>
        </p:txBody>
      </p:sp>
      <p:sp>
        <p:nvSpPr>
          <p:cNvPr id="32" name="Rectangle 31"/>
          <p:cNvSpPr/>
          <p:nvPr/>
        </p:nvSpPr>
        <p:spPr>
          <a:xfrm flipH="1" flipV="1">
            <a:off x="1970532" y="5518906"/>
            <a:ext cx="2164143" cy="1607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8865" y="5723717"/>
            <a:ext cx="70264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Scrum is double-loop Learning.</a:t>
            </a: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Learning to optimize what you do </a:t>
            </a:r>
            <a:r>
              <a:rPr lang="en-US" sz="2800" u="sng" dirty="0" smtClean="0">
                <a:latin typeface="Optima"/>
                <a:cs typeface="Optima"/>
              </a:rPr>
              <a:t>and how</a:t>
            </a:r>
            <a:r>
              <a:rPr lang="en-US" sz="2800" dirty="0" smtClean="0">
                <a:latin typeface="Optima"/>
                <a:cs typeface="Optima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3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532" y="-1288881"/>
            <a:ext cx="8077200" cy="7772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430527">
            <a:off x="5009911" y="1308288"/>
            <a:ext cx="2608406" cy="584776"/>
          </a:xfrm>
          <a:prstGeom prst="rect">
            <a:avLst/>
          </a:prstGeom>
          <a:noFill/>
          <a:effectLst>
            <a:reflection blurRad="6350" stA="50000" endA="300" endPos="55000" dist="38100" dir="5400000" sy="-100000" algn="bl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/>
            <a:r>
              <a:rPr lang="en-US" sz="3200" b="1" dirty="0" smtClean="0">
                <a:latin typeface="Avenir Next Condensed Demi Bold"/>
                <a:cs typeface="Avenir Next Condensed Demi Bold"/>
              </a:rPr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1285209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3422" y="789686"/>
            <a:ext cx="8436116" cy="5460728"/>
            <a:chOff x="603422" y="526910"/>
            <a:chExt cx="8436116" cy="5460728"/>
          </a:xfrm>
        </p:grpSpPr>
        <p:pic>
          <p:nvPicPr>
            <p:cNvPr id="4" name="Picture 3" descr="innovation-windo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0" r="2500"/>
            <a:stretch/>
          </p:blipFill>
          <p:spPr>
            <a:xfrm>
              <a:off x="603422" y="526910"/>
              <a:ext cx="8436116" cy="546072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88165" y="794236"/>
              <a:ext cx="3043990" cy="138499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n>
                    <a:solidFill>
                      <a:schemeClr val="accent2"/>
                    </a:solidFill>
                  </a:ln>
                  <a:latin typeface="Optima"/>
                  <a:cs typeface="Optima"/>
                </a:rPr>
                <a:t>So all growth strategies</a:t>
              </a:r>
            </a:p>
            <a:p>
              <a:pPr algn="ctr"/>
              <a:r>
                <a:rPr lang="en-US" sz="2800" dirty="0" smtClean="0">
                  <a:ln>
                    <a:solidFill>
                      <a:schemeClr val="accent2"/>
                    </a:solidFill>
                  </a:ln>
                  <a:latin typeface="Optima"/>
                  <a:cs typeface="Optima"/>
                </a:rPr>
                <a:t>are S-curves.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3597" y="6019344"/>
            <a:ext cx="5245062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 Growth is about the rate of ROI.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95" y="15560"/>
            <a:ext cx="2040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e</a:t>
            </a:r>
            <a:r>
              <a:rPr lang="en-US" sz="2800" b="1" dirty="0" smtClean="0">
                <a:latin typeface="Optima"/>
                <a:cs typeface="Optima"/>
              </a:rPr>
              <a:t>X</a:t>
            </a:r>
            <a:r>
              <a:rPr lang="en-US" sz="2800" dirty="0" smtClean="0">
                <a:latin typeface="Optima"/>
                <a:cs typeface="Optima"/>
              </a:rPr>
              <a:t>ponential</a:t>
            </a:r>
          </a:p>
        </p:txBody>
      </p:sp>
    </p:spTree>
    <p:extLst>
      <p:ext uri="{BB962C8B-B14F-4D97-AF65-F5344CB8AC3E}">
        <p14:creationId xmlns:p14="http://schemas.microsoft.com/office/powerpoint/2010/main" val="378042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3351" y="3690"/>
            <a:ext cx="1521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Learning</a:t>
            </a:r>
          </a:p>
        </p:txBody>
      </p:sp>
      <p:sp>
        <p:nvSpPr>
          <p:cNvPr id="32" name="Rectangle 31"/>
          <p:cNvSpPr/>
          <p:nvPr/>
        </p:nvSpPr>
        <p:spPr>
          <a:xfrm flipH="1" flipV="1">
            <a:off x="1204172" y="5497008"/>
            <a:ext cx="2164143" cy="1607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752722" y="2478769"/>
            <a:ext cx="5519604" cy="1484828"/>
            <a:chOff x="2814678" y="2610157"/>
            <a:chExt cx="5519604" cy="1484828"/>
          </a:xfrm>
        </p:grpSpPr>
        <p:sp>
          <p:nvSpPr>
            <p:cNvPr id="7" name="TextBox 6"/>
            <p:cNvSpPr txBox="1"/>
            <p:nvPr/>
          </p:nvSpPr>
          <p:spPr>
            <a:xfrm>
              <a:off x="5094275" y="3075660"/>
              <a:ext cx="32400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Optima"/>
                  <a:cs typeface="Optima"/>
                </a:rPr>
                <a:t>What teams deliver.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814678" y="2610157"/>
              <a:ext cx="1466448" cy="1484828"/>
              <a:chOff x="2814678" y="2610157"/>
              <a:chExt cx="1466448" cy="1484828"/>
            </a:xfrm>
          </p:grpSpPr>
          <p:sp>
            <p:nvSpPr>
              <p:cNvPr id="10" name="TextBox 9"/>
              <p:cNvSpPr txBox="1"/>
              <p:nvPr/>
            </p:nvSpPr>
            <p:spPr>
              <a:xfrm flipH="1">
                <a:off x="3183637" y="3146852"/>
                <a:ext cx="708177" cy="45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039"/>
                <a:r>
                  <a:rPr lang="en-US" sz="1200" b="1" dirty="0" smtClean="0">
                    <a:solidFill>
                      <a:srgbClr val="000000"/>
                    </a:solidFill>
                    <a:latin typeface="Optima"/>
                    <a:cs typeface="Optima"/>
                  </a:rPr>
                  <a:t>Product</a:t>
                </a:r>
                <a:endParaRPr lang="en-US" sz="1200" b="1" dirty="0">
                  <a:solidFill>
                    <a:srgbClr val="000000"/>
                  </a:solidFill>
                  <a:latin typeface="Optima"/>
                  <a:cs typeface="Optima"/>
                </a:endParaRPr>
              </a:p>
              <a:p>
                <a:pPr defTabSz="457039"/>
                <a:r>
                  <a:rPr lang="en-US" sz="1200" b="1" dirty="0" smtClean="0">
                    <a:solidFill>
                      <a:srgbClr val="000000"/>
                    </a:solidFill>
                    <a:latin typeface="Optima"/>
                    <a:cs typeface="Optima"/>
                  </a:rPr>
                  <a:t>Squads</a:t>
                </a:r>
                <a:endParaRPr lang="en-US" sz="1200" b="1" dirty="0">
                  <a:solidFill>
                    <a:srgbClr val="000000"/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>
              <a:xfrm rot="20723086">
                <a:off x="2814678" y="2610157"/>
                <a:ext cx="1466448" cy="1484828"/>
              </a:xfrm>
              <a:prstGeom prst="circularArrow">
                <a:avLst>
                  <a:gd name="adj1" fmla="val 10420"/>
                  <a:gd name="adj2" fmla="val 1778864"/>
                  <a:gd name="adj3" fmla="val 19582802"/>
                  <a:gd name="adj4" fmla="val 3741760"/>
                  <a:gd name="adj5" fmla="val 12500"/>
                </a:avLst>
              </a:prstGeom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96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20760000" scaled="0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defTabSz="457039"/>
                <a:endParaRPr lang="en-US" sz="1400">
                  <a:solidFill>
                    <a:schemeClr val="tx1"/>
                  </a:solidFill>
                  <a:latin typeface="Optima"/>
                  <a:cs typeface="Optima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1752532" y="4185044"/>
            <a:ext cx="5435771" cy="1484828"/>
            <a:chOff x="2814488" y="4316432"/>
            <a:chExt cx="5435771" cy="1484828"/>
          </a:xfrm>
        </p:grpSpPr>
        <p:grpSp>
          <p:nvGrpSpPr>
            <p:cNvPr id="6" name="Group 5"/>
            <p:cNvGrpSpPr/>
            <p:nvPr/>
          </p:nvGrpSpPr>
          <p:grpSpPr>
            <a:xfrm>
              <a:off x="2814488" y="4316432"/>
              <a:ext cx="1478151" cy="1484828"/>
              <a:chOff x="2814488" y="4316432"/>
              <a:chExt cx="1478151" cy="1484828"/>
            </a:xfrm>
          </p:grpSpPr>
          <p:sp>
            <p:nvSpPr>
              <p:cNvPr id="11" name="Circular Arrow 10"/>
              <p:cNvSpPr/>
              <p:nvPr/>
            </p:nvSpPr>
            <p:spPr>
              <a:xfrm rot="876914" flipV="1">
                <a:off x="2814488" y="4316432"/>
                <a:ext cx="1478151" cy="1484828"/>
              </a:xfrm>
              <a:prstGeom prst="circularArrow">
                <a:avLst>
                  <a:gd name="adj1" fmla="val 10420"/>
                  <a:gd name="adj2" fmla="val 1778864"/>
                  <a:gd name="adj3" fmla="val 19582802"/>
                  <a:gd name="adj4" fmla="val 3741760"/>
                  <a:gd name="adj5" fmla="val 12500"/>
                </a:avLst>
              </a:prstGeom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96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20760000" scaled="0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defTabSz="457039"/>
                <a:endParaRPr lang="en-US" sz="1400">
                  <a:solidFill>
                    <a:schemeClr val="tx1"/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flipH="1">
                <a:off x="3183637" y="4815280"/>
                <a:ext cx="783514" cy="45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039"/>
                <a:r>
                  <a:rPr lang="en-US" sz="1200" b="1" dirty="0" smtClean="0">
                    <a:solidFill>
                      <a:srgbClr val="000000"/>
                    </a:solidFill>
                    <a:latin typeface="Optima"/>
                    <a:cs typeface="Optima"/>
                  </a:rPr>
                  <a:t>Chapter</a:t>
                </a:r>
              </a:p>
              <a:p>
                <a:pPr defTabSz="457039"/>
                <a:r>
                  <a:rPr lang="en-US" sz="1200" b="1" dirty="0" smtClean="0">
                    <a:solidFill>
                      <a:srgbClr val="000000"/>
                    </a:solidFill>
                    <a:latin typeface="Optima"/>
                    <a:cs typeface="Optima"/>
                  </a:rPr>
                  <a:t>Meetings</a:t>
                </a:r>
                <a:endParaRPr lang="en-US" sz="1200" b="1" dirty="0">
                  <a:solidFill>
                    <a:srgbClr val="000000"/>
                  </a:solidFill>
                  <a:latin typeface="Optima"/>
                  <a:cs typeface="Optima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094275" y="4744088"/>
              <a:ext cx="31559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Optima"/>
                  <a:cs typeface="Optima"/>
                </a:rPr>
                <a:t>How teams deliver.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52667" y="766528"/>
            <a:ext cx="5584295" cy="1484828"/>
            <a:chOff x="2814623" y="897916"/>
            <a:chExt cx="5584295" cy="1484828"/>
          </a:xfrm>
        </p:grpSpPr>
        <p:grpSp>
          <p:nvGrpSpPr>
            <p:cNvPr id="4" name="Group 3"/>
            <p:cNvGrpSpPr/>
            <p:nvPr/>
          </p:nvGrpSpPr>
          <p:grpSpPr>
            <a:xfrm>
              <a:off x="2814623" y="897916"/>
              <a:ext cx="1469842" cy="1484828"/>
              <a:chOff x="2814623" y="897916"/>
              <a:chExt cx="1469842" cy="1484828"/>
            </a:xfrm>
          </p:grpSpPr>
          <p:sp>
            <p:nvSpPr>
              <p:cNvPr id="9" name="TextBox 8"/>
              <p:cNvSpPr txBox="1"/>
              <p:nvPr/>
            </p:nvSpPr>
            <p:spPr>
              <a:xfrm flipH="1">
                <a:off x="3183637" y="1431198"/>
                <a:ext cx="749156" cy="45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039"/>
                <a:r>
                  <a:rPr lang="en-US" sz="1200" b="1" dirty="0" smtClean="0">
                    <a:solidFill>
                      <a:srgbClr val="000000"/>
                    </a:solidFill>
                    <a:latin typeface="Optima"/>
                    <a:cs typeface="Optima"/>
                  </a:rPr>
                  <a:t>Portfolio</a:t>
                </a:r>
                <a:endParaRPr lang="en-US" sz="1200" b="1" dirty="0">
                  <a:solidFill>
                    <a:srgbClr val="000000"/>
                  </a:solidFill>
                  <a:latin typeface="Optima"/>
                  <a:cs typeface="Optima"/>
                </a:endParaRPr>
              </a:p>
              <a:p>
                <a:pPr defTabSz="457039"/>
                <a:r>
                  <a:rPr lang="en-US" sz="1200" b="1" dirty="0" smtClean="0">
                    <a:solidFill>
                      <a:srgbClr val="000000"/>
                    </a:solidFill>
                    <a:latin typeface="Optima"/>
                    <a:cs typeface="Optima"/>
                  </a:rPr>
                  <a:t>Squad</a:t>
                </a:r>
                <a:endParaRPr lang="en-US" sz="1200" b="1" dirty="0">
                  <a:solidFill>
                    <a:srgbClr val="000000"/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21" name="Circular Arrow 20"/>
              <p:cNvSpPr/>
              <p:nvPr/>
            </p:nvSpPr>
            <p:spPr>
              <a:xfrm rot="876914" flipV="1">
                <a:off x="2814623" y="897916"/>
                <a:ext cx="1469842" cy="1484828"/>
              </a:xfrm>
              <a:prstGeom prst="circularArrow">
                <a:avLst>
                  <a:gd name="adj1" fmla="val 10420"/>
                  <a:gd name="adj2" fmla="val 1778864"/>
                  <a:gd name="adj3" fmla="val 19582802"/>
                  <a:gd name="adj4" fmla="val 3741760"/>
                  <a:gd name="adj5" fmla="val 12500"/>
                </a:avLst>
              </a:prstGeom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96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20760000" scaled="0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defTabSz="457039"/>
                <a:endParaRPr lang="en-US" sz="1400">
                  <a:solidFill>
                    <a:schemeClr val="tx1"/>
                  </a:solidFill>
                  <a:latin typeface="Optima"/>
                  <a:cs typeface="Optima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094275" y="1431198"/>
              <a:ext cx="33046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Optima"/>
                  <a:cs typeface="Optima"/>
                </a:rPr>
                <a:t>Why, Who &amp; When.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18483" y="5789411"/>
            <a:ext cx="8307222" cy="1033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dirty="0" smtClean="0">
                <a:latin typeface="Optima"/>
                <a:cs typeface="Optima"/>
              </a:rPr>
              <a:t>Continuously adapting teams to products to markets.</a:t>
            </a:r>
          </a:p>
          <a:p>
            <a:pPr algn="ctr">
              <a:lnSpc>
                <a:spcPct val="110000"/>
              </a:lnSpc>
            </a:pPr>
            <a:r>
              <a:rPr lang="en-US" sz="2800" dirty="0">
                <a:latin typeface="Optima"/>
                <a:cs typeface="Optima"/>
              </a:rPr>
              <a:t>T</a:t>
            </a:r>
            <a:r>
              <a:rPr lang="en-US" sz="2800" dirty="0" smtClean="0">
                <a:latin typeface="Optima"/>
                <a:cs typeface="Optima"/>
              </a:rPr>
              <a:t>riple loop learning</a:t>
            </a:r>
          </a:p>
        </p:txBody>
      </p:sp>
    </p:spTree>
    <p:extLst>
      <p:ext uri="{BB962C8B-B14F-4D97-AF65-F5344CB8AC3E}">
        <p14:creationId xmlns:p14="http://schemas.microsoft.com/office/powerpoint/2010/main" val="110226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748074"/>
            <a:ext cx="9144000" cy="110583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en-US" dirty="0">
                <a:latin typeface="Optima"/>
                <a:cs typeface="Optima"/>
              </a:rPr>
              <a:t>How do we predict which features will be ready to ship by a what date</a:t>
            </a:r>
            <a:r>
              <a:rPr lang="en-US" dirty="0" smtClean="0">
                <a:latin typeface="Optima"/>
                <a:cs typeface="Optima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Release Refactoring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706"/>
          <a:stretch/>
        </p:blipFill>
        <p:spPr>
          <a:xfrm>
            <a:off x="1562100" y="0"/>
            <a:ext cx="6019591" cy="3634973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371600" y="3579628"/>
            <a:ext cx="6400800" cy="2048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Optima"/>
                <a:cs typeface="Optima"/>
              </a:rPr>
              <a:t>Maria Jean’s</a:t>
            </a:r>
          </a:p>
          <a:p>
            <a:r>
              <a:rPr lang="en-US" smtClean="0">
                <a:latin typeface="Optima"/>
                <a:cs typeface="Optima"/>
              </a:rPr>
              <a:t>Hash House A-Go-Go</a:t>
            </a:r>
            <a:endParaRPr lang="en-US" dirty="0" smtClean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7086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21883" y="1519492"/>
            <a:ext cx="9070997" cy="4026339"/>
            <a:chOff x="21883" y="1519492"/>
            <a:chExt cx="9070997" cy="4026339"/>
          </a:xfrm>
        </p:grpSpPr>
        <p:sp>
          <p:nvSpPr>
            <p:cNvPr id="66" name="Rounded Rectangle 65"/>
            <p:cNvSpPr/>
            <p:nvPr/>
          </p:nvSpPr>
          <p:spPr>
            <a:xfrm>
              <a:off x="3070014" y="3862359"/>
              <a:ext cx="2118239" cy="83683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32581" y="3908887"/>
              <a:ext cx="2118239" cy="158890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2581" y="3119346"/>
              <a:ext cx="2118239" cy="83683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6086053" y="3956926"/>
              <a:ext cx="2118239" cy="158890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070014" y="2327570"/>
              <a:ext cx="2118239" cy="158890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086053" y="1519493"/>
              <a:ext cx="2118239" cy="2437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070014" y="1519493"/>
              <a:ext cx="2118239" cy="83683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21883" y="1519492"/>
              <a:ext cx="2118239" cy="158890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162040" y="1868470"/>
              <a:ext cx="781986" cy="9182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14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 11</a:t>
              </a:r>
              <a:endParaRPr lang="en-AU" sz="1400" dirty="0">
                <a:latin typeface="Optima"/>
                <a:cs typeface="Optima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151342" y="3067990"/>
              <a:ext cx="823989" cy="918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1.7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 21</a:t>
              </a:r>
              <a:endParaRPr lang="en-AU" sz="1400" dirty="0">
                <a:latin typeface="Optima"/>
                <a:cs typeface="Optim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140644" y="4267510"/>
              <a:ext cx="755920" cy="918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-3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 8</a:t>
              </a:r>
              <a:endParaRPr lang="en-AU" sz="1400" dirty="0">
                <a:latin typeface="Optima"/>
                <a:cs typeface="Optim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180139" y="1555551"/>
              <a:ext cx="834020" cy="9182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5.9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 13</a:t>
              </a:r>
              <a:endParaRPr lang="en-AU" sz="1400" dirty="0">
                <a:latin typeface="Optima"/>
                <a:cs typeface="Optima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180139" y="2710027"/>
              <a:ext cx="765122" cy="918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5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 16</a:t>
              </a:r>
              <a:endParaRPr lang="en-AU" sz="1400" dirty="0">
                <a:latin typeface="Optima"/>
                <a:cs typeface="Optim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169441" y="3854142"/>
              <a:ext cx="745051" cy="918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-2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 5</a:t>
              </a:r>
              <a:endParaRPr lang="en-AU" sz="1400" dirty="0">
                <a:latin typeface="Optima"/>
                <a:cs typeface="Optim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211245" y="2176385"/>
              <a:ext cx="843202" cy="9182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</a:t>
              </a:r>
              <a:r>
                <a:rPr lang="en-AU" sz="1400" dirty="0" smtClean="0">
                  <a:latin typeface="Optima"/>
                  <a:cs typeface="Optima"/>
                </a:rPr>
                <a:t>15.</a:t>
              </a:r>
              <a:endParaRPr lang="en-AU" sz="1400" dirty="0" smtClean="0">
                <a:latin typeface="Optima"/>
                <a:cs typeface="Optima"/>
              </a:endParaRP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 11</a:t>
              </a:r>
              <a:endParaRPr lang="en-AU" sz="1400" dirty="0">
                <a:latin typeface="Optima"/>
                <a:cs typeface="Optim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199726" y="4270381"/>
              <a:ext cx="893154" cy="918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-6.7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 6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748074"/>
            <a:ext cx="9144000" cy="110583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en-US" dirty="0">
                <a:latin typeface="Optima"/>
                <a:cs typeface="Optima"/>
              </a:rPr>
              <a:t>How do we predict which features will be ready to ship by a what date</a:t>
            </a:r>
            <a:r>
              <a:rPr lang="en-US" dirty="0" smtClean="0">
                <a:latin typeface="Optima"/>
                <a:cs typeface="Optima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Release Refactoring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67944"/>
              </p:ext>
            </p:extLst>
          </p:nvPr>
        </p:nvGraphicFramePr>
        <p:xfrm>
          <a:off x="1" y="76641"/>
          <a:ext cx="9091998" cy="1437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2354"/>
                <a:gridCol w="3194822"/>
                <a:gridCol w="3194822"/>
              </a:tblGrid>
              <a:tr h="14370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>
                          <a:latin typeface="Optima"/>
                          <a:cs typeface="Optima"/>
                        </a:rPr>
                        <a:t>Seeds &amp; Starter Kits</a:t>
                      </a:r>
                    </a:p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>
                          <a:latin typeface="Optima"/>
                          <a:cs typeface="Optima"/>
                        </a:rPr>
                        <a:t>Pre-packaged equivalents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to traditional drinks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>
                          <a:latin typeface="Optima"/>
                          <a:cs typeface="Optima"/>
                        </a:rPr>
                        <a:t>Powdered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leaf suitable for steam extraction.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58756" y="711667"/>
            <a:ext cx="2626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AU" sz="4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Optima"/>
                <a:cs typeface="Optima"/>
              </a:rPr>
              <a:t>Epics</a:t>
            </a:r>
            <a:endParaRPr lang="en-AU" sz="4800" dirty="0">
              <a:solidFill>
                <a:schemeClr val="accent3">
                  <a:lumMod val="60000"/>
                  <a:lumOff val="4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6250417" y="1579830"/>
            <a:ext cx="1836734" cy="673226"/>
          </a:xfrm>
          <a:prstGeom prst="round2Diag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1600" dirty="0" smtClean="0">
                <a:solidFill>
                  <a:schemeClr val="tx1"/>
                </a:solidFill>
                <a:latin typeface="Optima"/>
                <a:cs typeface="Optima"/>
              </a:rPr>
              <a:t>Leaf</a:t>
            </a:r>
          </a:p>
          <a:p>
            <a:pPr algn="r"/>
            <a:r>
              <a:rPr lang="en-AU" sz="1600" dirty="0" smtClean="0">
                <a:solidFill>
                  <a:schemeClr val="tx1"/>
                </a:solidFill>
                <a:latin typeface="Optima"/>
                <a:cs typeface="Optima"/>
              </a:rPr>
              <a:t>Powdering</a:t>
            </a:r>
            <a:endParaRPr lang="en-AU" sz="16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12" name="Round Diagonal Corner Rectangle 11"/>
          <p:cNvSpPr/>
          <p:nvPr/>
        </p:nvSpPr>
        <p:spPr>
          <a:xfrm>
            <a:off x="146853" y="2354834"/>
            <a:ext cx="1855465" cy="711666"/>
          </a:xfrm>
          <a:prstGeom prst="round2Diag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1600" dirty="0" smtClean="0">
                <a:solidFill>
                  <a:schemeClr val="tx1"/>
                </a:solidFill>
                <a:latin typeface="Optima"/>
                <a:cs typeface="Optima"/>
              </a:rPr>
              <a:t>Dope Manure Manufacture</a:t>
            </a:r>
            <a:endParaRPr lang="en-AU" sz="16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15" name="Round Diagonal Corner Rectangle 14"/>
          <p:cNvSpPr/>
          <p:nvPr/>
        </p:nvSpPr>
        <p:spPr>
          <a:xfrm>
            <a:off x="3195702" y="3135455"/>
            <a:ext cx="1857063" cy="703690"/>
          </a:xfrm>
          <a:prstGeom prst="round2Diag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1600" dirty="0">
                <a:solidFill>
                  <a:schemeClr val="tx1"/>
                </a:solidFill>
                <a:latin typeface="Optima"/>
                <a:cs typeface="Optima"/>
              </a:rPr>
              <a:t>Green Beer Brewing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7487" y="1355254"/>
            <a:ext cx="1864831" cy="919700"/>
            <a:chOff x="1475339" y="2824804"/>
            <a:chExt cx="1908312" cy="919700"/>
          </a:xfrm>
        </p:grpSpPr>
        <p:sp>
          <p:nvSpPr>
            <p:cNvPr id="20" name="Round Diagonal Corner Rectangle 19"/>
            <p:cNvSpPr/>
            <p:nvPr/>
          </p:nvSpPr>
          <p:spPr>
            <a:xfrm>
              <a:off x="1484923" y="3032838"/>
              <a:ext cx="1898728" cy="711666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AU" sz="1600" dirty="0" smtClean="0">
                <a:latin typeface="Optima"/>
                <a:cs typeface="Optim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75339" y="2824804"/>
              <a:ext cx="693469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9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 8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95702" y="1367480"/>
            <a:ext cx="1857063" cy="918200"/>
            <a:chOff x="1483287" y="1154555"/>
            <a:chExt cx="1900364" cy="918200"/>
          </a:xfrm>
        </p:grpSpPr>
        <p:sp>
          <p:nvSpPr>
            <p:cNvPr id="25" name="Round Diagonal Corner Rectangle 24"/>
            <p:cNvSpPr/>
            <p:nvPr/>
          </p:nvSpPr>
          <p:spPr>
            <a:xfrm>
              <a:off x="1484923" y="1357641"/>
              <a:ext cx="1898728" cy="711666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AU" sz="1600" dirty="0" smtClean="0">
                <a:latin typeface="Optima"/>
                <a:cs typeface="Optim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83287" y="1154555"/>
              <a:ext cx="843202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5.9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13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197300" y="2165464"/>
            <a:ext cx="1855465" cy="918200"/>
            <a:chOff x="1035234" y="3929567"/>
            <a:chExt cx="1898728" cy="918200"/>
          </a:xfrm>
        </p:grpSpPr>
        <p:sp>
          <p:nvSpPr>
            <p:cNvPr id="30" name="Round Diagonal Corner Rectangle 29"/>
            <p:cNvSpPr/>
            <p:nvPr/>
          </p:nvSpPr>
          <p:spPr>
            <a:xfrm>
              <a:off x="1035234" y="4120427"/>
              <a:ext cx="1898728" cy="711666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AU" sz="1600" dirty="0">
                <a:latin typeface="Optima"/>
                <a:cs typeface="Optim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35234" y="3929567"/>
              <a:ext cx="723634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3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 8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37487" y="2938349"/>
            <a:ext cx="1864831" cy="919700"/>
            <a:chOff x="1475339" y="2824804"/>
            <a:chExt cx="1908312" cy="919700"/>
          </a:xfrm>
        </p:grpSpPr>
        <p:sp>
          <p:nvSpPr>
            <p:cNvPr id="33" name="Round Diagonal Corner Rectangle 32"/>
            <p:cNvSpPr/>
            <p:nvPr/>
          </p:nvSpPr>
          <p:spPr>
            <a:xfrm>
              <a:off x="1484923" y="3032838"/>
              <a:ext cx="1898728" cy="711666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AU" sz="1600" dirty="0" smtClean="0">
                <a:latin typeface="Optima"/>
                <a:cs typeface="Optim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5339" y="2824804"/>
              <a:ext cx="843202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1.7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21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853" y="3729898"/>
            <a:ext cx="1864831" cy="919700"/>
            <a:chOff x="1475339" y="2824804"/>
            <a:chExt cx="1908312" cy="919700"/>
          </a:xfrm>
        </p:grpSpPr>
        <p:sp>
          <p:nvSpPr>
            <p:cNvPr id="36" name="Round Diagonal Corner Rectangle 35"/>
            <p:cNvSpPr/>
            <p:nvPr/>
          </p:nvSpPr>
          <p:spPr>
            <a:xfrm>
              <a:off x="1484923" y="3032838"/>
              <a:ext cx="1898728" cy="711666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AU" sz="1600" dirty="0" smtClean="0">
                <a:latin typeface="Optima"/>
                <a:cs typeface="Optim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5339" y="2824804"/>
              <a:ext cx="902987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-0.7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5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6219" y="4521447"/>
            <a:ext cx="1864831" cy="919700"/>
            <a:chOff x="1475339" y="2824804"/>
            <a:chExt cx="1908312" cy="919700"/>
          </a:xfrm>
        </p:grpSpPr>
        <p:sp>
          <p:nvSpPr>
            <p:cNvPr id="39" name="Round Diagonal Corner Rectangle 38"/>
            <p:cNvSpPr/>
            <p:nvPr/>
          </p:nvSpPr>
          <p:spPr>
            <a:xfrm>
              <a:off x="1484923" y="3032838"/>
              <a:ext cx="1898728" cy="711666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AU" sz="1600" dirty="0" smtClean="0">
                <a:latin typeface="Optima"/>
                <a:cs typeface="Optim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75339" y="2824804"/>
              <a:ext cx="902987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-2.3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3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205547" y="3720629"/>
            <a:ext cx="1857063" cy="918200"/>
            <a:chOff x="1483287" y="1154555"/>
            <a:chExt cx="1900364" cy="918200"/>
          </a:xfrm>
        </p:grpSpPr>
        <p:sp>
          <p:nvSpPr>
            <p:cNvPr id="42" name="Round Diagonal Corner Rectangle 41"/>
            <p:cNvSpPr/>
            <p:nvPr/>
          </p:nvSpPr>
          <p:spPr>
            <a:xfrm>
              <a:off x="1484923" y="1357641"/>
              <a:ext cx="1898728" cy="711666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AU" sz="1600" dirty="0" smtClean="0">
                <a:latin typeface="Optima"/>
                <a:cs typeface="Optim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483287" y="1154555"/>
              <a:ext cx="753253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-2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5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231686" y="2139091"/>
            <a:ext cx="1864831" cy="919700"/>
            <a:chOff x="1475339" y="2824804"/>
            <a:chExt cx="1908312" cy="919700"/>
          </a:xfrm>
        </p:grpSpPr>
        <p:sp>
          <p:nvSpPr>
            <p:cNvPr id="48" name="Round Diagonal Corner Rectangle 47"/>
            <p:cNvSpPr/>
            <p:nvPr/>
          </p:nvSpPr>
          <p:spPr>
            <a:xfrm>
              <a:off x="1484923" y="3032838"/>
              <a:ext cx="1898728" cy="711666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AU" sz="1600" dirty="0" smtClean="0">
                <a:latin typeface="Optima"/>
                <a:cs typeface="Optim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75339" y="2824804"/>
              <a:ext cx="843202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7.2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3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22321" y="2944159"/>
            <a:ext cx="1864831" cy="919700"/>
            <a:chOff x="1475339" y="2824804"/>
            <a:chExt cx="1908312" cy="919700"/>
          </a:xfrm>
        </p:grpSpPr>
        <p:sp>
          <p:nvSpPr>
            <p:cNvPr id="51" name="Round Diagonal Corner Rectangle 50"/>
            <p:cNvSpPr/>
            <p:nvPr/>
          </p:nvSpPr>
          <p:spPr>
            <a:xfrm>
              <a:off x="1484923" y="3032838"/>
              <a:ext cx="1898728" cy="711666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AU" sz="1600" dirty="0" smtClean="0">
                <a:latin typeface="Optima"/>
                <a:cs typeface="Optim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75339" y="2824804"/>
              <a:ext cx="902987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-0.7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3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231686" y="3749227"/>
            <a:ext cx="1864831" cy="919700"/>
            <a:chOff x="1475339" y="2824804"/>
            <a:chExt cx="1908312" cy="919700"/>
          </a:xfrm>
        </p:grpSpPr>
        <p:sp>
          <p:nvSpPr>
            <p:cNvPr id="54" name="Round Diagonal Corner Rectangle 53"/>
            <p:cNvSpPr/>
            <p:nvPr/>
          </p:nvSpPr>
          <p:spPr>
            <a:xfrm>
              <a:off x="1484923" y="3032838"/>
              <a:ext cx="1898728" cy="711666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AU" sz="1600" dirty="0" smtClean="0">
                <a:latin typeface="Optima"/>
                <a:cs typeface="Optima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75339" y="2824804"/>
              <a:ext cx="753253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-6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3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41051" y="4565243"/>
            <a:ext cx="1864831" cy="919700"/>
            <a:chOff x="1475339" y="2824804"/>
            <a:chExt cx="1908312" cy="919700"/>
          </a:xfrm>
        </p:grpSpPr>
        <p:sp>
          <p:nvSpPr>
            <p:cNvPr id="57" name="Round Diagonal Corner Rectangle 56"/>
            <p:cNvSpPr/>
            <p:nvPr/>
          </p:nvSpPr>
          <p:spPr>
            <a:xfrm>
              <a:off x="1484923" y="3032838"/>
              <a:ext cx="1898728" cy="711666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AU" sz="1600" dirty="0" smtClean="0">
                <a:latin typeface="Optima"/>
                <a:cs typeface="Optim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75339" y="2824804"/>
              <a:ext cx="902987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ROI: -0.7</a:t>
              </a:r>
            </a:p>
            <a:p>
              <a:pPr>
                <a:lnSpc>
                  <a:spcPct val="200000"/>
                </a:lnSpc>
              </a:pPr>
              <a:r>
                <a:rPr lang="en-AU" sz="1400" dirty="0" smtClean="0">
                  <a:latin typeface="Optima"/>
                  <a:cs typeface="Optima"/>
                </a:rPr>
                <a:t>FP:  3</a:t>
              </a:r>
              <a:endParaRPr lang="en-AU" sz="1400" dirty="0">
                <a:latin typeface="Optima"/>
                <a:cs typeface="Optima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16091" y="2217828"/>
            <a:ext cx="6066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dirty="0" smtClean="0">
                <a:latin typeface="Optima"/>
                <a:cs typeface="Optima"/>
              </a:rPr>
              <a:t>ROI: 5</a:t>
            </a:r>
          </a:p>
          <a:p>
            <a:pPr>
              <a:lnSpc>
                <a:spcPct val="200000"/>
              </a:lnSpc>
            </a:pPr>
            <a:r>
              <a:rPr lang="en-AU" sz="1200" dirty="0" smtClean="0">
                <a:latin typeface="Optima"/>
                <a:cs typeface="Optima"/>
              </a:rPr>
              <a:t>FP:   3</a:t>
            </a:r>
            <a:endParaRPr lang="en-AU" sz="1200" dirty="0">
              <a:latin typeface="Optima"/>
              <a:cs typeface="Optim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63606" y="3018047"/>
            <a:ext cx="6066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dirty="0" smtClean="0">
                <a:latin typeface="Optima"/>
                <a:cs typeface="Optima"/>
              </a:rPr>
              <a:t>ROI: 2</a:t>
            </a:r>
          </a:p>
          <a:p>
            <a:pPr>
              <a:lnSpc>
                <a:spcPct val="200000"/>
              </a:lnSpc>
            </a:pPr>
            <a:r>
              <a:rPr lang="en-AU" sz="1200" dirty="0" smtClean="0">
                <a:latin typeface="Optima"/>
                <a:cs typeface="Optima"/>
              </a:rPr>
              <a:t>FP:   8</a:t>
            </a:r>
            <a:endParaRPr lang="en-AU" sz="1200" dirty="0">
              <a:latin typeface="Optima"/>
              <a:cs typeface="Optim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78112" y="1476970"/>
            <a:ext cx="6066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dirty="0" smtClean="0">
                <a:latin typeface="Optima"/>
                <a:cs typeface="Optima"/>
              </a:rPr>
              <a:t>ROI: 9</a:t>
            </a:r>
          </a:p>
          <a:p>
            <a:pPr>
              <a:lnSpc>
                <a:spcPct val="200000"/>
              </a:lnSpc>
            </a:pPr>
            <a:r>
              <a:rPr lang="en-AU" sz="1200" dirty="0" smtClean="0">
                <a:latin typeface="Optima"/>
                <a:cs typeface="Optima"/>
              </a:rPr>
              <a:t>FP:   5</a:t>
            </a:r>
            <a:endParaRPr lang="en-AU" sz="12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14442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8126" y="3886200"/>
            <a:ext cx="7367749" cy="175260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Ecosystems aren’t big. They’re small.</a:t>
            </a:r>
            <a:endParaRPr lang="en-US" dirty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72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96008" y="3690"/>
            <a:ext cx="1800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Ecosystem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57801" y="1145723"/>
            <a:ext cx="42152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ptima"/>
                <a:cs typeface="Optima"/>
              </a:rPr>
              <a:t>Ecosystems are games that adapt   the whole to its parts.</a:t>
            </a:r>
          </a:p>
          <a:p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The game of </a:t>
            </a:r>
            <a:r>
              <a:rPr lang="en-US" sz="2000" b="1" dirty="0" smtClean="0">
                <a:latin typeface="Optima"/>
                <a:cs typeface="Optima"/>
              </a:rPr>
              <a:t>Go</a:t>
            </a:r>
            <a:r>
              <a:rPr lang="en-US" sz="2000" dirty="0" smtClean="0">
                <a:latin typeface="Optima"/>
                <a:cs typeface="Optima"/>
              </a:rPr>
              <a:t> calls this</a:t>
            </a:r>
          </a:p>
          <a:p>
            <a:r>
              <a:rPr lang="en-US" sz="2000" dirty="0" smtClean="0">
                <a:latin typeface="Optima"/>
                <a:cs typeface="Optima"/>
              </a:rPr>
              <a:t>“whole board thinking”.</a:t>
            </a:r>
          </a:p>
          <a:p>
            <a:endParaRPr lang="en-US" sz="2000" dirty="0">
              <a:latin typeface="Optima"/>
              <a:cs typeface="Optima"/>
            </a:endParaRPr>
          </a:p>
          <a:p>
            <a:r>
              <a:rPr lang="en-US" sz="2000" dirty="0">
                <a:latin typeface="Optima"/>
                <a:cs typeface="Optima"/>
              </a:rPr>
              <a:t>For every move, start by thinking about the whole board. Then focus.</a:t>
            </a:r>
          </a:p>
          <a:p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A breadth-first, iterative and contractive discipline.</a:t>
            </a:r>
            <a:endParaRPr lang="en-US" sz="2000" dirty="0">
              <a:latin typeface="Optima"/>
              <a:cs typeface="Optima"/>
            </a:endParaRPr>
          </a:p>
          <a:p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We do this per move, not per game. It rewards adaptation, not force. </a:t>
            </a:r>
          </a:p>
        </p:txBody>
      </p:sp>
      <p:pic>
        <p:nvPicPr>
          <p:cNvPr id="3" name="Picture 2" descr="g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7"/>
          <a:stretch/>
        </p:blipFill>
        <p:spPr>
          <a:xfrm>
            <a:off x="59672" y="1033897"/>
            <a:ext cx="5085710" cy="4606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335" y="5646297"/>
            <a:ext cx="82354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 smtClean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Ecosystem-thinking: every team thinks whole-board. </a:t>
            </a:r>
          </a:p>
          <a:p>
            <a:pPr algn="ctr"/>
            <a:endParaRPr lang="en-US" sz="2800" dirty="0" smtClean="0">
              <a:latin typeface="Optima"/>
              <a:cs typeface="Opti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08" y="3690"/>
            <a:ext cx="1800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Ecosystem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2702" y="747318"/>
            <a:ext cx="7178597" cy="5128970"/>
            <a:chOff x="1" y="561901"/>
            <a:chExt cx="6754394" cy="5128970"/>
          </a:xfrm>
        </p:grpSpPr>
        <p:pic>
          <p:nvPicPr>
            <p:cNvPr id="9" name="Picture 8" descr="fractal_organisatio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1901"/>
              <a:ext cx="6754394" cy="51289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1011477" y="2482545"/>
              <a:ext cx="1556047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schemeClr val="bg1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Portfolio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11477" y="3518529"/>
              <a:ext cx="1588459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schemeClr val="bg1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Product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1477" y="4517498"/>
              <a:ext cx="1923281" cy="5847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sz="1600" dirty="0" smtClean="0">
                <a:solidFill>
                  <a:schemeClr val="bg1"/>
                </a:solidFill>
                <a:latin typeface="Optima"/>
                <a:cs typeface="Optima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Squad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11477" y="1741578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Learn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1477" y="883271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Build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1477" y="1319489"/>
              <a:ext cx="1556047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Optima"/>
                  <a:cs typeface="Optima"/>
                </a:rPr>
                <a:t>Measure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85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>
          <a:xfrm rot="5400000" flipV="1">
            <a:off x="5005287" y="2599217"/>
            <a:ext cx="5174973" cy="120648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/>
          </a:p>
        </p:txBody>
      </p:sp>
      <p:sp>
        <p:nvSpPr>
          <p:cNvPr id="59" name="Rounded Rectangle 58"/>
          <p:cNvSpPr/>
          <p:nvPr/>
        </p:nvSpPr>
        <p:spPr>
          <a:xfrm rot="5400000" flipV="1">
            <a:off x="4039200" y="2564286"/>
            <a:ext cx="5192695" cy="125609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/>
          </a:p>
        </p:txBody>
      </p:sp>
      <p:sp>
        <p:nvSpPr>
          <p:cNvPr id="74" name="Rounded Rectangle 73"/>
          <p:cNvSpPr/>
          <p:nvPr/>
        </p:nvSpPr>
        <p:spPr>
          <a:xfrm rot="5400000" flipV="1">
            <a:off x="2923819" y="2455034"/>
            <a:ext cx="5201551" cy="148782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/>
          </a:p>
        </p:txBody>
      </p:sp>
      <p:grpSp>
        <p:nvGrpSpPr>
          <p:cNvPr id="75" name="Group 74"/>
          <p:cNvGrpSpPr/>
          <p:nvPr/>
        </p:nvGrpSpPr>
        <p:grpSpPr>
          <a:xfrm>
            <a:off x="5218448" y="3092471"/>
            <a:ext cx="3041135" cy="334282"/>
            <a:chOff x="4892636" y="2326041"/>
            <a:chExt cx="3301260" cy="334282"/>
          </a:xfrm>
        </p:grpSpPr>
        <p:sp>
          <p:nvSpPr>
            <p:cNvPr id="76" name="Rounded Rectangle 75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/>
              <a:endParaRPr lang="en-US" sz="1600">
                <a:ln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362389" y="2343933"/>
              <a:ext cx="1641038" cy="307744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/>
              <a:r>
                <a:rPr lang="en-US" sz="1400" dirty="0" smtClean="0">
                  <a:latin typeface="Optima"/>
                  <a:cs typeface="Optima"/>
                </a:rPr>
                <a:t>Leadership Guild</a:t>
              </a:r>
              <a:endParaRPr lang="en-US" sz="1400" dirty="0">
                <a:latin typeface="Optima"/>
                <a:cs typeface="Optima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236622" y="3463851"/>
            <a:ext cx="3022090" cy="334282"/>
            <a:chOff x="4892636" y="2326041"/>
            <a:chExt cx="3301260" cy="334282"/>
          </a:xfrm>
        </p:grpSpPr>
        <p:sp>
          <p:nvSpPr>
            <p:cNvPr id="79" name="Rounded Rectangle 78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/>
              <a:endParaRPr lang="en-US" sz="1600">
                <a:ln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340783" y="2343933"/>
              <a:ext cx="1539003" cy="307744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/>
              <a:r>
                <a:rPr lang="en-US" sz="1400" dirty="0" smtClean="0">
                  <a:latin typeface="Optima"/>
                  <a:cs typeface="Optima"/>
                </a:rPr>
                <a:t>Coaching Guild</a:t>
              </a:r>
              <a:endParaRPr lang="en-US" sz="1400" dirty="0">
                <a:latin typeface="Optima"/>
                <a:cs typeface="Optima"/>
              </a:endParaRPr>
            </a:p>
          </p:txBody>
        </p:sp>
      </p:grpSp>
      <p:sp>
        <p:nvSpPr>
          <p:cNvPr id="81" name="Rounded Rectangle 80"/>
          <p:cNvSpPr/>
          <p:nvPr/>
        </p:nvSpPr>
        <p:spPr>
          <a:xfrm>
            <a:off x="2882601" y="595985"/>
            <a:ext cx="2406736" cy="5192693"/>
          </a:xfrm>
          <a:prstGeom prst="roundRect">
            <a:avLst/>
          </a:prstGeom>
          <a:solidFill>
            <a:srgbClr val="FFFFFF">
              <a:alpha val="7000"/>
            </a:srgbClr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/>
          </a:p>
        </p:txBody>
      </p:sp>
      <p:sp>
        <p:nvSpPr>
          <p:cNvPr id="82" name="Rounded Rectangle 81"/>
          <p:cNvSpPr/>
          <p:nvPr/>
        </p:nvSpPr>
        <p:spPr>
          <a:xfrm rot="5400000">
            <a:off x="2666545" y="-962190"/>
            <a:ext cx="33428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a:endParaRPr>
          </a:p>
        </p:txBody>
      </p:sp>
      <p:sp>
        <p:nvSpPr>
          <p:cNvPr id="83" name="Rounded Rectangle 82"/>
          <p:cNvSpPr/>
          <p:nvPr/>
        </p:nvSpPr>
        <p:spPr>
          <a:xfrm rot="5400000">
            <a:off x="2749253" y="2096227"/>
            <a:ext cx="326712" cy="396723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a:endParaRPr>
          </a:p>
        </p:txBody>
      </p:sp>
      <p:sp>
        <p:nvSpPr>
          <p:cNvPr id="84" name="Rounded Rectangle 83"/>
          <p:cNvSpPr/>
          <p:nvPr/>
        </p:nvSpPr>
        <p:spPr>
          <a:xfrm rot="5400000">
            <a:off x="2749253" y="1022757"/>
            <a:ext cx="326712" cy="396723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5236621" y="2342473"/>
            <a:ext cx="3018266" cy="697731"/>
            <a:chOff x="5197966" y="3667302"/>
            <a:chExt cx="3760571" cy="1412768"/>
          </a:xfrm>
        </p:grpSpPr>
        <p:sp>
          <p:nvSpPr>
            <p:cNvPr id="86" name="Double Wave 85"/>
            <p:cNvSpPr/>
            <p:nvPr/>
          </p:nvSpPr>
          <p:spPr>
            <a:xfrm>
              <a:off x="5197967" y="3972096"/>
              <a:ext cx="3752781" cy="1067711"/>
            </a:xfrm>
            <a:prstGeom prst="doubleWave">
              <a:avLst/>
            </a:prstGeom>
            <a:solidFill>
              <a:srgbClr val="FFFFFF">
                <a:alpha val="30000"/>
              </a:srgb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Double Wave 86"/>
            <p:cNvSpPr/>
            <p:nvPr/>
          </p:nvSpPr>
          <p:spPr>
            <a:xfrm>
              <a:off x="5236363" y="3723839"/>
              <a:ext cx="3697975" cy="1042361"/>
            </a:xfrm>
            <a:prstGeom prst="doubleWave">
              <a:avLst/>
            </a:prstGeom>
            <a:solidFill>
              <a:srgbClr val="FFFFFF">
                <a:alpha val="18000"/>
              </a:srgb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197966" y="3667302"/>
              <a:ext cx="3760571" cy="1412768"/>
              <a:chOff x="5213221" y="4141013"/>
              <a:chExt cx="3309701" cy="1600840"/>
            </a:xfrm>
            <a:solidFill>
              <a:srgbClr val="FFFFFF">
                <a:alpha val="79000"/>
              </a:srgbClr>
            </a:solidFill>
          </p:grpSpPr>
          <p:sp>
            <p:nvSpPr>
              <p:cNvPr id="89" name="Punched Tape 88"/>
              <p:cNvSpPr/>
              <p:nvPr/>
            </p:nvSpPr>
            <p:spPr>
              <a:xfrm rot="10800000">
                <a:off x="5213221" y="4141013"/>
                <a:ext cx="3309701" cy="1600840"/>
              </a:xfrm>
              <a:prstGeom prst="flowChartPunchedTape">
                <a:avLst/>
              </a:prstGeom>
              <a:solidFill>
                <a:srgbClr val="FF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473259" y="4536617"/>
                <a:ext cx="2747054" cy="7061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Optima"/>
                    <a:cs typeface="Optima"/>
                  </a:rPr>
                  <a:t>Business &amp; Technology Guilds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</p:grpSp>
      <p:sp>
        <p:nvSpPr>
          <p:cNvPr id="91" name="TextBox 90"/>
          <p:cNvSpPr txBox="1"/>
          <p:nvPr/>
        </p:nvSpPr>
        <p:spPr>
          <a:xfrm>
            <a:off x="5425534" y="678901"/>
            <a:ext cx="2740604" cy="923297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dirty="0" smtClean="0">
                <a:latin typeface="Optima"/>
                <a:cs typeface="Optima"/>
              </a:rPr>
              <a:t>Squad: </a:t>
            </a:r>
            <a:r>
              <a:rPr lang="en-US" dirty="0">
                <a:latin typeface="Optima"/>
                <a:cs typeface="Optima"/>
              </a:rPr>
              <a:t>2</a:t>
            </a:r>
            <a:r>
              <a:rPr lang="en-US" dirty="0" smtClean="0">
                <a:latin typeface="Optima"/>
                <a:cs typeface="Optima"/>
              </a:rPr>
              <a:t> - 10 people</a:t>
            </a:r>
          </a:p>
          <a:p>
            <a:pPr algn="ctr"/>
            <a:r>
              <a:rPr lang="en-US" dirty="0" smtClean="0">
                <a:latin typeface="Optima"/>
                <a:cs typeface="Optima"/>
              </a:rPr>
              <a:t>Chapter: 4 - 20 people</a:t>
            </a:r>
            <a:endParaRPr lang="en-US" dirty="0">
              <a:latin typeface="Optima"/>
              <a:cs typeface="Optima"/>
            </a:endParaRPr>
          </a:p>
          <a:p>
            <a:pPr algn="ctr"/>
            <a:r>
              <a:rPr lang="en-US" dirty="0" smtClean="0">
                <a:latin typeface="Optima"/>
                <a:cs typeface="Optima"/>
              </a:rPr>
              <a:t>Portfolio: 10 - 100 people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252000" y="5468576"/>
            <a:ext cx="101154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Portfolio 2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287104" y="5468576"/>
            <a:ext cx="101154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Portfolio 3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554981" y="5364652"/>
            <a:ext cx="441082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2000" dirty="0">
                <a:latin typeface="Optima"/>
                <a:cs typeface="Optima"/>
              </a:rPr>
              <a:t>…</a:t>
            </a:r>
          </a:p>
        </p:txBody>
      </p:sp>
      <p:sp>
        <p:nvSpPr>
          <p:cNvPr id="95" name="Rounded Rectangle 94"/>
          <p:cNvSpPr/>
          <p:nvPr/>
        </p:nvSpPr>
        <p:spPr>
          <a:xfrm rot="5400000">
            <a:off x="2670330" y="-596948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234944" y="1318190"/>
            <a:ext cx="1302027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Business SMEs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97" name="Rounded Rectangle 96"/>
          <p:cNvSpPr/>
          <p:nvPr/>
        </p:nvSpPr>
        <p:spPr>
          <a:xfrm rot="5400000">
            <a:off x="2670330" y="118699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a:endParaRPr>
          </a:p>
        </p:txBody>
      </p:sp>
      <p:sp>
        <p:nvSpPr>
          <p:cNvPr id="98" name="Rounded Rectangle 97"/>
          <p:cNvSpPr/>
          <p:nvPr/>
        </p:nvSpPr>
        <p:spPr>
          <a:xfrm rot="5400000">
            <a:off x="2749253" y="1738404"/>
            <a:ext cx="326712" cy="396723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243030" y="2842771"/>
            <a:ext cx="82320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Analysts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00" name="Rectangle 99"/>
          <p:cNvSpPr/>
          <p:nvPr/>
        </p:nvSpPr>
        <p:spPr>
          <a:xfrm rot="10800000">
            <a:off x="2409456" y="466024"/>
            <a:ext cx="861023" cy="3859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 rot="5400000">
            <a:off x="2670330" y="-23912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a:endParaRPr>
          </a:p>
        </p:txBody>
      </p:sp>
      <p:sp>
        <p:nvSpPr>
          <p:cNvPr id="102" name="Rounded Rectangle 101"/>
          <p:cNvSpPr/>
          <p:nvPr/>
        </p:nvSpPr>
        <p:spPr>
          <a:xfrm rot="5400000">
            <a:off x="2749253" y="1380580"/>
            <a:ext cx="326712" cy="396723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a:endParaRPr>
          </a:p>
        </p:txBody>
      </p:sp>
      <p:sp>
        <p:nvSpPr>
          <p:cNvPr id="103" name="Rounded Rectangle 102"/>
          <p:cNvSpPr/>
          <p:nvPr/>
        </p:nvSpPr>
        <p:spPr>
          <a:xfrm rot="5400000">
            <a:off x="2746647" y="3502674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 dirty="0"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238378" y="5323796"/>
            <a:ext cx="168501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Production Support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05" name="Rounded Rectangle 104"/>
          <p:cNvSpPr/>
          <p:nvPr/>
        </p:nvSpPr>
        <p:spPr>
          <a:xfrm rot="5400000">
            <a:off x="2756304" y="3142464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 dirty="0"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a:endParaRPr>
          </a:p>
        </p:txBody>
      </p:sp>
      <p:sp>
        <p:nvSpPr>
          <p:cNvPr id="106" name="Rounded Rectangle 105"/>
          <p:cNvSpPr/>
          <p:nvPr/>
        </p:nvSpPr>
        <p:spPr>
          <a:xfrm rot="5400000">
            <a:off x="2743984" y="2791508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 dirty="0"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38595" y="4631857"/>
            <a:ext cx="171137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Quality Automation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235229" y="4985866"/>
            <a:ext cx="171137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Process Automation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2685451" y="865233"/>
            <a:ext cx="571051" cy="1552810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/>
          </a:p>
        </p:txBody>
      </p:sp>
      <p:sp>
        <p:nvSpPr>
          <p:cNvPr id="110" name="Rounded Rectangle 109"/>
          <p:cNvSpPr/>
          <p:nvPr/>
        </p:nvSpPr>
        <p:spPr>
          <a:xfrm>
            <a:off x="2065634" y="865829"/>
            <a:ext cx="571051" cy="1552810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/>
          </a:p>
        </p:txBody>
      </p:sp>
      <p:sp>
        <p:nvSpPr>
          <p:cNvPr id="111" name="Rounded Rectangle 110"/>
          <p:cNvSpPr/>
          <p:nvPr/>
        </p:nvSpPr>
        <p:spPr>
          <a:xfrm>
            <a:off x="1439947" y="866426"/>
            <a:ext cx="571051" cy="1552810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/>
          </a:p>
        </p:txBody>
      </p:sp>
      <p:sp>
        <p:nvSpPr>
          <p:cNvPr id="112" name="TextBox 111"/>
          <p:cNvSpPr txBox="1"/>
          <p:nvPr/>
        </p:nvSpPr>
        <p:spPr>
          <a:xfrm>
            <a:off x="850340" y="2404083"/>
            <a:ext cx="233651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>
                <a:latin typeface="Optima"/>
                <a:cs typeface="Optima"/>
              </a:rPr>
              <a:t>Product </a:t>
            </a:r>
            <a:r>
              <a:rPr lang="en-US" sz="1400" b="1" dirty="0" smtClean="0">
                <a:latin typeface="Optima"/>
                <a:cs typeface="Optima"/>
              </a:rPr>
              <a:t>Leaders &amp; Coaches</a:t>
            </a:r>
            <a:endParaRPr lang="en-US" sz="1400" b="1" dirty="0">
              <a:latin typeface="Optima"/>
              <a:cs typeface="Optima"/>
            </a:endParaRPr>
          </a:p>
        </p:txBody>
      </p:sp>
      <p:sp>
        <p:nvSpPr>
          <p:cNvPr id="113" name="Rounded Rectangle 112"/>
          <p:cNvSpPr/>
          <p:nvPr/>
        </p:nvSpPr>
        <p:spPr>
          <a:xfrm rot="5400000">
            <a:off x="1487484" y="3913058"/>
            <a:ext cx="1125291" cy="2487878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 dirty="0"/>
          </a:p>
        </p:txBody>
      </p:sp>
      <p:sp>
        <p:nvSpPr>
          <p:cNvPr id="114" name="Rounded Rectangle 113"/>
          <p:cNvSpPr/>
          <p:nvPr/>
        </p:nvSpPr>
        <p:spPr>
          <a:xfrm rot="5400000">
            <a:off x="1448781" y="3871903"/>
            <a:ext cx="1131629" cy="2479117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 dirty="0"/>
          </a:p>
        </p:txBody>
      </p:sp>
      <p:sp>
        <p:nvSpPr>
          <p:cNvPr id="115" name="TextBox 114"/>
          <p:cNvSpPr txBox="1"/>
          <p:nvPr/>
        </p:nvSpPr>
        <p:spPr>
          <a:xfrm>
            <a:off x="1034502" y="4931337"/>
            <a:ext cx="1954317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2000" b="1" dirty="0" smtClean="0">
                <a:latin typeface="Optima"/>
                <a:cs typeface="Optima"/>
              </a:rPr>
              <a:t>DevOps Squads</a:t>
            </a:r>
            <a:endParaRPr lang="en-US" b="1" dirty="0">
              <a:latin typeface="Optima"/>
              <a:cs typeface="Optima"/>
            </a:endParaRPr>
          </a:p>
        </p:txBody>
      </p:sp>
      <p:sp>
        <p:nvSpPr>
          <p:cNvPr id="116" name="Rectangle 115"/>
          <p:cNvSpPr/>
          <p:nvPr/>
        </p:nvSpPr>
        <p:spPr>
          <a:xfrm rot="10800000">
            <a:off x="2669278" y="5750876"/>
            <a:ext cx="795211" cy="687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ounded Rectangle 116"/>
          <p:cNvSpPr/>
          <p:nvPr/>
        </p:nvSpPr>
        <p:spPr>
          <a:xfrm>
            <a:off x="810832" y="866426"/>
            <a:ext cx="571051" cy="1552810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/>
          </a:p>
        </p:txBody>
      </p:sp>
      <p:sp>
        <p:nvSpPr>
          <p:cNvPr id="118" name="TextBox 117"/>
          <p:cNvSpPr txBox="1"/>
          <p:nvPr/>
        </p:nvSpPr>
        <p:spPr>
          <a:xfrm>
            <a:off x="855647" y="1444213"/>
            <a:ext cx="2371868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2000" b="1" dirty="0" smtClean="0">
                <a:latin typeface="Optima"/>
                <a:cs typeface="Optima"/>
              </a:rPr>
              <a:t>Lean Product Squads</a:t>
            </a:r>
            <a:endParaRPr lang="en-US" sz="2000" b="1" dirty="0">
              <a:latin typeface="Optima"/>
              <a:cs typeface="Optima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716330" y="2702318"/>
            <a:ext cx="561050" cy="1548817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/>
          </a:p>
        </p:txBody>
      </p:sp>
      <p:sp>
        <p:nvSpPr>
          <p:cNvPr id="120" name="Rounded Rectangle 119"/>
          <p:cNvSpPr/>
          <p:nvPr/>
        </p:nvSpPr>
        <p:spPr>
          <a:xfrm>
            <a:off x="2684884" y="2678685"/>
            <a:ext cx="561050" cy="1548817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/>
          </a:p>
        </p:txBody>
      </p:sp>
      <p:grpSp>
        <p:nvGrpSpPr>
          <p:cNvPr id="121" name="Group 120"/>
          <p:cNvGrpSpPr/>
          <p:nvPr/>
        </p:nvGrpSpPr>
        <p:grpSpPr>
          <a:xfrm>
            <a:off x="2055404" y="2681756"/>
            <a:ext cx="625135" cy="1596951"/>
            <a:chOff x="2055404" y="2681756"/>
            <a:chExt cx="625135" cy="1596951"/>
          </a:xfrm>
        </p:grpSpPr>
        <p:sp>
          <p:nvSpPr>
            <p:cNvPr id="122" name="Rounded Rectangle 121"/>
            <p:cNvSpPr/>
            <p:nvPr/>
          </p:nvSpPr>
          <p:spPr>
            <a:xfrm>
              <a:off x="2119489" y="2729890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2085340" y="2702913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/>
              <a:endParaRPr lang="en-US" sz="1600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2055404" y="2681756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400502" y="2679875"/>
            <a:ext cx="602322" cy="1572450"/>
            <a:chOff x="1400502" y="2679875"/>
            <a:chExt cx="602322" cy="1572450"/>
          </a:xfrm>
        </p:grpSpPr>
        <p:sp>
          <p:nvSpPr>
            <p:cNvPr id="126" name="Rounded Rectangle 125"/>
            <p:cNvSpPr/>
            <p:nvPr/>
          </p:nvSpPr>
          <p:spPr>
            <a:xfrm>
              <a:off x="1441774" y="2703508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/>
              <a:endParaRPr lang="en-US" sz="16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1400502" y="2679875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8" name="Rounded Rectangle 127"/>
          <p:cNvSpPr/>
          <p:nvPr/>
        </p:nvSpPr>
        <p:spPr>
          <a:xfrm>
            <a:off x="794954" y="2679875"/>
            <a:ext cx="561050" cy="1548817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/>
          </a:p>
        </p:txBody>
      </p:sp>
      <p:sp>
        <p:nvSpPr>
          <p:cNvPr id="129" name="TextBox 128"/>
          <p:cNvSpPr txBox="1"/>
          <p:nvPr/>
        </p:nvSpPr>
        <p:spPr>
          <a:xfrm>
            <a:off x="796162" y="3296688"/>
            <a:ext cx="2467995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2000" b="1" dirty="0" smtClean="0">
                <a:latin typeface="Optima"/>
                <a:cs typeface="Optima"/>
              </a:rPr>
              <a:t>Agile Delivery Squads</a:t>
            </a:r>
            <a:endParaRPr lang="en-US" sz="2000" b="1" dirty="0">
              <a:latin typeface="Optima"/>
              <a:cs typeface="Optima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225196" y="3229697"/>
            <a:ext cx="715305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Testers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225686" y="3564377"/>
            <a:ext cx="952833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Designers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227039" y="3923449"/>
            <a:ext cx="10704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Developers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73741" y="2306621"/>
            <a:ext cx="1441356" cy="307744"/>
          </a:xfrm>
          <a:prstGeom prst="rect">
            <a:avLst/>
          </a:prstGeom>
          <a:noFill/>
          <a:ln>
            <a:noFill/>
          </a:ln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 smtClean="0">
                <a:latin typeface="Optima"/>
                <a:cs typeface="Optima"/>
              </a:rPr>
              <a:t>Portfolio Leader</a:t>
            </a:r>
            <a:endParaRPr lang="en-US" sz="1400" b="1" dirty="0">
              <a:latin typeface="Optima"/>
              <a:cs typeface="Optima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373741" y="2557077"/>
            <a:ext cx="1407417" cy="307744"/>
          </a:xfrm>
          <a:prstGeom prst="rect">
            <a:avLst/>
          </a:prstGeom>
          <a:noFill/>
          <a:effectLst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 smtClean="0">
                <a:latin typeface="Optima"/>
                <a:cs typeface="Optima"/>
              </a:rPr>
              <a:t>Portfolio Coach</a:t>
            </a:r>
            <a:endParaRPr lang="en-US" sz="1400" b="1" dirty="0">
              <a:latin typeface="Optima"/>
              <a:cs typeface="Optima"/>
            </a:endParaRPr>
          </a:p>
        </p:txBody>
      </p:sp>
      <p:sp>
        <p:nvSpPr>
          <p:cNvPr id="135" name="Rounded Rectangle 134"/>
          <p:cNvSpPr/>
          <p:nvPr/>
        </p:nvSpPr>
        <p:spPr>
          <a:xfrm rot="5400000">
            <a:off x="4225579" y="2877208"/>
            <a:ext cx="1697595" cy="359089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Optima"/>
                <a:cs typeface="Optima"/>
              </a:rPr>
              <a:t>Portfolio Squad</a:t>
            </a:r>
            <a:endParaRPr lang="en-US" sz="1600" dirty="0">
              <a:latin typeface="Optima"/>
              <a:cs typeface="Optima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239560" y="2012021"/>
            <a:ext cx="1296466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Delivery SMEs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373741" y="606935"/>
            <a:ext cx="1875498" cy="307744"/>
          </a:xfrm>
          <a:prstGeom prst="rect">
            <a:avLst/>
          </a:prstGeom>
          <a:solidFill>
            <a:srgbClr val="FFFFFF">
              <a:alpha val="24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08" tIns="45704" rIns="91408" bIns="45704" rtlCol="0">
            <a:spAutoFit/>
          </a:bodyPr>
          <a:lstStyle/>
          <a:p>
            <a:r>
              <a:rPr lang="en-US" sz="1400" b="1" dirty="0" smtClean="0">
                <a:latin typeface="Optima"/>
                <a:cs typeface="Optima"/>
              </a:rPr>
              <a:t>Chapter Leaders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218766" y="954296"/>
            <a:ext cx="118228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Stakeholders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223201" y="1658503"/>
            <a:ext cx="134188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Customer Reps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219" y="4235571"/>
            <a:ext cx="260474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/>
            <a:r>
              <a:rPr lang="en-US" sz="1400" b="1" dirty="0" smtClean="0">
                <a:latin typeface="Optima"/>
                <a:cs typeface="Optima"/>
              </a:rPr>
              <a:t>Technology Leaders &amp; Coaches</a:t>
            </a:r>
            <a:endParaRPr lang="en-US" sz="1400" b="1" dirty="0">
              <a:latin typeface="Optima"/>
              <a:cs typeface="Optima"/>
            </a:endParaRPr>
          </a:p>
        </p:txBody>
      </p:sp>
      <p:sp>
        <p:nvSpPr>
          <p:cNvPr id="141" name="Curved Right Arrow 140"/>
          <p:cNvSpPr/>
          <p:nvPr/>
        </p:nvSpPr>
        <p:spPr>
          <a:xfrm>
            <a:off x="1607854" y="4004972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2" name="Curved Right Arrow 141"/>
          <p:cNvSpPr/>
          <p:nvPr/>
        </p:nvSpPr>
        <p:spPr>
          <a:xfrm>
            <a:off x="2250920" y="4004972"/>
            <a:ext cx="185910" cy="772406"/>
          </a:xfrm>
          <a:prstGeom prst="curvedRightArrow">
            <a:avLst>
              <a:gd name="adj1" fmla="val 25000"/>
              <a:gd name="adj2" fmla="val 8925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3" name="Curved Right Arrow 142"/>
          <p:cNvSpPr/>
          <p:nvPr/>
        </p:nvSpPr>
        <p:spPr>
          <a:xfrm>
            <a:off x="2893986" y="4004972"/>
            <a:ext cx="185910" cy="772406"/>
          </a:xfrm>
          <a:prstGeom prst="curvedRightArrow">
            <a:avLst>
              <a:gd name="adj1" fmla="val 25000"/>
              <a:gd name="adj2" fmla="val 86215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4" name="Curved Right Arrow 143"/>
          <p:cNvSpPr/>
          <p:nvPr/>
        </p:nvSpPr>
        <p:spPr>
          <a:xfrm>
            <a:off x="964788" y="4004972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453873" y="3816646"/>
            <a:ext cx="267691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r>
              <a:rPr lang="en-US" sz="1400" b="1" dirty="0" smtClean="0">
                <a:latin typeface="Optima"/>
                <a:cs typeface="Optima"/>
              </a:rPr>
              <a:t>Transformation Leader &amp; Coach</a:t>
            </a:r>
            <a:endParaRPr lang="en-US" sz="1400" b="1" dirty="0">
              <a:latin typeface="Optima"/>
              <a:cs typeface="Optima"/>
            </a:endParaRPr>
          </a:p>
        </p:txBody>
      </p:sp>
      <p:sp>
        <p:nvSpPr>
          <p:cNvPr id="146" name="Curved Right Arrow 145"/>
          <p:cNvSpPr/>
          <p:nvPr/>
        </p:nvSpPr>
        <p:spPr>
          <a:xfrm flipV="1">
            <a:off x="1592220" y="2146537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7" name="Curved Right Arrow 146"/>
          <p:cNvSpPr/>
          <p:nvPr/>
        </p:nvSpPr>
        <p:spPr>
          <a:xfrm flipV="1">
            <a:off x="2235286" y="2146537"/>
            <a:ext cx="185910" cy="772406"/>
          </a:xfrm>
          <a:prstGeom prst="curvedRightArrow">
            <a:avLst>
              <a:gd name="adj1" fmla="val 25000"/>
              <a:gd name="adj2" fmla="val 8925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8" name="Curved Right Arrow 147"/>
          <p:cNvSpPr/>
          <p:nvPr/>
        </p:nvSpPr>
        <p:spPr>
          <a:xfrm flipV="1">
            <a:off x="2878352" y="2146537"/>
            <a:ext cx="185910" cy="772406"/>
          </a:xfrm>
          <a:prstGeom prst="curvedRightArrow">
            <a:avLst>
              <a:gd name="adj1" fmla="val 25000"/>
              <a:gd name="adj2" fmla="val 86215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9" name="Curved Right Arrow 148"/>
          <p:cNvSpPr/>
          <p:nvPr/>
        </p:nvSpPr>
        <p:spPr>
          <a:xfrm flipV="1">
            <a:off x="949154" y="2146537"/>
            <a:ext cx="185910" cy="772406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43704" y="5588097"/>
            <a:ext cx="1173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/>
              <a:t>© Peter Merel, 2016</a:t>
            </a:r>
            <a:endParaRPr lang="en-US" sz="900" i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1187" y="3690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Context</a:t>
            </a:r>
          </a:p>
        </p:txBody>
      </p:sp>
      <p:sp>
        <p:nvSpPr>
          <p:cNvPr id="152" name="Title 1"/>
          <p:cNvSpPr txBox="1">
            <a:spLocks/>
          </p:cNvSpPr>
          <p:nvPr/>
        </p:nvSpPr>
        <p:spPr>
          <a:xfrm>
            <a:off x="21896" y="6022062"/>
            <a:ext cx="9144000" cy="835937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dirty="0" smtClean="0">
                <a:latin typeface="Optima"/>
                <a:cs typeface="Optima"/>
              </a:rPr>
              <a:t>What does an XSCALE organization really look like?</a:t>
            </a:r>
          </a:p>
          <a:p>
            <a:pPr>
              <a:lnSpc>
                <a:spcPct val="110000"/>
              </a:lnSpc>
            </a:pPr>
            <a:r>
              <a:rPr lang="en-AU" sz="2400" dirty="0" smtClean="0">
                <a:latin typeface="Optima"/>
                <a:cs typeface="Optima"/>
              </a:rPr>
              <a:t>“It’s only a model”</a:t>
            </a:r>
            <a:endParaRPr lang="en-AU" sz="24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01839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1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1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1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000"/>
                            </p:stCondLst>
                            <p:childTnLst>
                              <p:par>
                                <p:cTn id="1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500"/>
                            </p:stCondLst>
                            <p:childTnLst>
                              <p:par>
                                <p:cTn id="1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0"/>
                            </p:stCondLst>
                            <p:childTnLst>
                              <p:par>
                                <p:cTn id="1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5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0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500"/>
                            </p:stCondLst>
                            <p:childTnLst>
                              <p:par>
                                <p:cTn id="1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500"/>
                            </p:stCondLst>
                            <p:childTnLst>
                              <p:par>
                                <p:cTn id="2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0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0"/>
                            </p:stCondLst>
                            <p:childTnLst>
                              <p:par>
                                <p:cTn id="2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000"/>
                            </p:stCondLst>
                            <p:childTnLst>
                              <p:par>
                                <p:cTn id="2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74" grpId="0" animBg="1"/>
      <p:bldP spid="81" grpId="0" animBg="1"/>
      <p:bldP spid="82" grpId="0" animBg="1"/>
      <p:bldP spid="83" grpId="0" animBg="1"/>
      <p:bldP spid="84" grpId="0" animBg="1"/>
      <p:bldP spid="92" grpId="0"/>
      <p:bldP spid="93" grpId="0"/>
      <p:bldP spid="94" grpId="0"/>
      <p:bldP spid="95" grpId="0" animBg="1"/>
      <p:bldP spid="96" grpId="0"/>
      <p:bldP spid="97" grpId="0" animBg="1"/>
      <p:bldP spid="98" grpId="0" animBg="1"/>
      <p:bldP spid="99" grpId="0"/>
      <p:bldP spid="101" grpId="0" animBg="1"/>
      <p:bldP spid="102" grpId="0" animBg="1"/>
      <p:bldP spid="103" grpId="0" animBg="1"/>
      <p:bldP spid="104" grpId="0"/>
      <p:bldP spid="105" grpId="0" animBg="1"/>
      <p:bldP spid="106" grpId="0" animBg="1"/>
      <p:bldP spid="107" grpId="0"/>
      <p:bldP spid="108" grpId="0"/>
      <p:bldP spid="109" grpId="0" animBg="1"/>
      <p:bldP spid="110" grpId="0" animBg="1"/>
      <p:bldP spid="111" grpId="0" animBg="1"/>
      <p:bldP spid="112" grpId="0"/>
      <p:bldP spid="113" grpId="0" animBg="1"/>
      <p:bldP spid="114" grpId="0" animBg="1"/>
      <p:bldP spid="115" grpId="0"/>
      <p:bldP spid="117" grpId="0" animBg="1"/>
      <p:bldP spid="118" grpId="0"/>
      <p:bldP spid="119" grpId="0" animBg="1"/>
      <p:bldP spid="120" grpId="0" animBg="1"/>
      <p:bldP spid="128" grpId="0" animBg="1"/>
      <p:bldP spid="129" grpId="0" build="p"/>
      <p:bldP spid="130" grpId="0"/>
      <p:bldP spid="131" grpId="0"/>
      <p:bldP spid="132" grpId="0"/>
      <p:bldP spid="133" grpId="0"/>
      <p:bldP spid="134" grpId="0"/>
      <p:bldP spid="135" grpId="0" animBg="1"/>
      <p:bldP spid="136" grpId="0"/>
      <p:bldP spid="137" grpId="0" animBg="1"/>
      <p:bldP spid="138" grpId="0"/>
      <p:bldP spid="139" grpId="0"/>
      <p:bldP spid="140" grpId="0"/>
      <p:bldP spid="141" grpId="0" animBg="1"/>
      <p:bldP spid="142" grpId="0" animBg="1"/>
      <p:bldP spid="143" grpId="0" animBg="1"/>
      <p:bldP spid="144" grpId="0" animBg="1"/>
      <p:bldP spid="145" grpId="0"/>
      <p:bldP spid="146" grpId="0" animBg="1"/>
      <p:bldP spid="147" grpId="0" animBg="1"/>
      <p:bldP spid="148" grpId="0" animBg="1"/>
      <p:bldP spid="149" grpId="0" animBg="1"/>
      <p:bldP spid="150" grpId="0"/>
      <p:bldP spid="15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Generation Agile</a:t>
            </a:r>
          </a:p>
          <a:p>
            <a:r>
              <a:rPr lang="en-US" dirty="0" smtClean="0"/>
              <a:t>For Exponential Growth</a:t>
            </a:r>
          </a:p>
          <a:p>
            <a:endParaRPr lang="en-US" dirty="0" smtClean="0"/>
          </a:p>
          <a:p>
            <a:r>
              <a:rPr lang="en-US" dirty="0" smtClean="0"/>
              <a:t>Peter Merel         http://xscale.wiki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72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0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9" y="753709"/>
            <a:ext cx="7839942" cy="48143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5510" y="5959577"/>
            <a:ext cx="7313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Jobs: you go exponential by stacking S-curves.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95" y="15560"/>
            <a:ext cx="2040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e</a:t>
            </a:r>
            <a:r>
              <a:rPr lang="en-US" sz="2800" b="1" dirty="0" smtClean="0">
                <a:latin typeface="Optima"/>
                <a:cs typeface="Optima"/>
              </a:rPr>
              <a:t>X</a:t>
            </a:r>
            <a:r>
              <a:rPr lang="en-US" sz="2800" dirty="0" smtClean="0">
                <a:latin typeface="Optima"/>
                <a:cs typeface="Optima"/>
              </a:rPr>
              <a:t>ponential</a:t>
            </a:r>
          </a:p>
        </p:txBody>
      </p:sp>
    </p:spTree>
    <p:extLst>
      <p:ext uri="{BB962C8B-B14F-4D97-AF65-F5344CB8AC3E}">
        <p14:creationId xmlns:p14="http://schemas.microsoft.com/office/powerpoint/2010/main" val="241904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79628"/>
            <a:ext cx="6400800" cy="20480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Optima"/>
                <a:cs typeface="Optima"/>
              </a:rPr>
              <a:t>Maria Jean’s</a:t>
            </a:r>
          </a:p>
          <a:p>
            <a:r>
              <a:rPr lang="en-US" dirty="0" smtClean="0">
                <a:latin typeface="Optima"/>
                <a:cs typeface="Optima"/>
              </a:rPr>
              <a:t>Cannabis Café …</a:t>
            </a:r>
          </a:p>
          <a:p>
            <a:r>
              <a:rPr lang="en-US" dirty="0" smtClean="0">
                <a:latin typeface="Optima"/>
                <a:cs typeface="Optima"/>
              </a:rPr>
              <a:t>Potluck Pub …</a:t>
            </a:r>
          </a:p>
          <a:p>
            <a:r>
              <a:rPr lang="en-US" dirty="0" smtClean="0">
                <a:latin typeface="Optima"/>
                <a:cs typeface="Optima"/>
              </a:rPr>
              <a:t>Hash House A-Go-Go!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72" y="2470194"/>
            <a:ext cx="3349457" cy="8951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043438" y="4357579"/>
            <a:ext cx="2550796" cy="0"/>
          </a:xfrm>
          <a:prstGeom prst="line">
            <a:avLst/>
          </a:prstGeom>
          <a:ln>
            <a:solidFill>
              <a:srgbClr val="33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07653" y="4861221"/>
            <a:ext cx="2178576" cy="0"/>
          </a:xfrm>
          <a:prstGeom prst="line">
            <a:avLst/>
          </a:prstGeom>
          <a:ln>
            <a:solidFill>
              <a:srgbClr val="33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0" y="5693333"/>
            <a:ext cx="9144000" cy="1171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Which Epics will meet and obsolete the market?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Impact Mapping …</a:t>
            </a:r>
          </a:p>
        </p:txBody>
      </p:sp>
    </p:spTree>
    <p:extLst>
      <p:ext uri="{BB962C8B-B14F-4D97-AF65-F5344CB8AC3E}">
        <p14:creationId xmlns:p14="http://schemas.microsoft.com/office/powerpoint/2010/main" val="370115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120072" y="547436"/>
            <a:ext cx="4915488" cy="4029126"/>
            <a:chOff x="3120072" y="547436"/>
            <a:chExt cx="4915488" cy="4029126"/>
          </a:xfrm>
        </p:grpSpPr>
        <p:sp>
          <p:nvSpPr>
            <p:cNvPr id="8" name="Freeform 7"/>
            <p:cNvSpPr/>
            <p:nvPr/>
          </p:nvSpPr>
          <p:spPr>
            <a:xfrm>
              <a:off x="3120072" y="547436"/>
              <a:ext cx="4751267" cy="4029126"/>
            </a:xfrm>
            <a:custGeom>
              <a:avLst/>
              <a:gdLst>
                <a:gd name="connsiteX0" fmla="*/ 120423 w 4368100"/>
                <a:gd name="connsiteY0" fmla="*/ 0 h 4029126"/>
                <a:gd name="connsiteX1" fmla="*/ 4368100 w 4368100"/>
                <a:gd name="connsiteY1" fmla="*/ 1127717 h 4029126"/>
                <a:gd name="connsiteX2" fmla="*/ 1861095 w 4368100"/>
                <a:gd name="connsiteY2" fmla="*/ 2824768 h 4029126"/>
                <a:gd name="connsiteX3" fmla="*/ 0 w 4368100"/>
                <a:gd name="connsiteY3" fmla="*/ 4029126 h 402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8100" h="4029126">
                  <a:moveTo>
                    <a:pt x="120423" y="0"/>
                  </a:moveTo>
                  <a:lnTo>
                    <a:pt x="4368100" y="1127717"/>
                  </a:lnTo>
                  <a:lnTo>
                    <a:pt x="1861095" y="2824768"/>
                  </a:lnTo>
                  <a:lnTo>
                    <a:pt x="0" y="4029126"/>
                  </a:lnTo>
                </a:path>
              </a:pathLst>
            </a:custGeom>
            <a:ln w="254000" cap="rnd">
              <a:solidFill>
                <a:schemeClr val="accent3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/>
            <p:cNvSpPr/>
            <p:nvPr/>
          </p:nvSpPr>
          <p:spPr>
            <a:xfrm>
              <a:off x="5275810" y="2932601"/>
              <a:ext cx="514538" cy="53729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0" cap="rnd">
              <a:solidFill>
                <a:schemeClr val="accent3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521022" y="1488219"/>
              <a:ext cx="514538" cy="53729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0" cap="rnd">
              <a:solidFill>
                <a:schemeClr val="accent3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693333"/>
            <a:ext cx="9144000" cy="117156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Which Epics will meet and obsolete the market?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Impact Mapping …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120072" y="437948"/>
            <a:ext cx="4795058" cy="4357588"/>
            <a:chOff x="3120072" y="350359"/>
            <a:chExt cx="4795058" cy="4445177"/>
          </a:xfrm>
        </p:grpSpPr>
        <p:sp>
          <p:nvSpPr>
            <p:cNvPr id="15" name="Freeform 14"/>
            <p:cNvSpPr/>
            <p:nvPr/>
          </p:nvSpPr>
          <p:spPr>
            <a:xfrm>
              <a:off x="3240496" y="350359"/>
              <a:ext cx="4674634" cy="4445177"/>
            </a:xfrm>
            <a:custGeom>
              <a:avLst/>
              <a:gdLst>
                <a:gd name="connsiteX0" fmla="*/ 4674634 w 4674634"/>
                <a:gd name="connsiteY0" fmla="*/ 0 h 4445177"/>
                <a:gd name="connsiteX1" fmla="*/ 2090995 w 4674634"/>
                <a:gd name="connsiteY1" fmla="*/ 1291948 h 4445177"/>
                <a:gd name="connsiteX2" fmla="*/ 0 w 4674634"/>
                <a:gd name="connsiteY2" fmla="*/ 3131332 h 4445177"/>
                <a:gd name="connsiteX3" fmla="*/ 4565157 w 4674634"/>
                <a:gd name="connsiteY3" fmla="*/ 4445177 h 444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4634" h="4445177">
                  <a:moveTo>
                    <a:pt x="4674634" y="0"/>
                  </a:moveTo>
                  <a:lnTo>
                    <a:pt x="2090995" y="1291948"/>
                  </a:lnTo>
                  <a:lnTo>
                    <a:pt x="0" y="3131332"/>
                  </a:lnTo>
                  <a:lnTo>
                    <a:pt x="4565157" y="4445177"/>
                  </a:lnTo>
                </a:path>
              </a:pathLst>
            </a:custGeom>
            <a:ln w="254000" cap="rnd">
              <a:solidFill>
                <a:srgbClr val="4080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/>
            <p:cNvSpPr/>
            <p:nvPr/>
          </p:nvSpPr>
          <p:spPr>
            <a:xfrm>
              <a:off x="5111678" y="1371973"/>
              <a:ext cx="514538" cy="537292"/>
            </a:xfrm>
            <a:prstGeom prst="ellipse">
              <a:avLst/>
            </a:prstGeom>
            <a:solidFill>
              <a:srgbClr val="408000"/>
            </a:solidFill>
            <a:ln w="254000" cap="rnd">
              <a:solidFill>
                <a:srgbClr val="4080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120072" y="3201247"/>
              <a:ext cx="514538" cy="537292"/>
            </a:xfrm>
            <a:prstGeom prst="ellipse">
              <a:avLst/>
            </a:prstGeom>
            <a:solidFill>
              <a:srgbClr val="408000"/>
            </a:solidFill>
            <a:ln w="254000" cap="rnd">
              <a:solidFill>
                <a:srgbClr val="4080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05122" y="437948"/>
            <a:ext cx="4925569" cy="4412331"/>
            <a:chOff x="3005122" y="437948"/>
            <a:chExt cx="4925569" cy="4412331"/>
          </a:xfrm>
        </p:grpSpPr>
        <p:sp>
          <p:nvSpPr>
            <p:cNvPr id="12" name="Freeform 11"/>
            <p:cNvSpPr/>
            <p:nvPr/>
          </p:nvSpPr>
          <p:spPr>
            <a:xfrm>
              <a:off x="3251443" y="437948"/>
              <a:ext cx="4488525" cy="4412331"/>
            </a:xfrm>
            <a:custGeom>
              <a:avLst/>
              <a:gdLst>
                <a:gd name="connsiteX0" fmla="*/ 2189524 w 4488525"/>
                <a:gd name="connsiteY0" fmla="*/ 0 h 4488972"/>
                <a:gd name="connsiteX1" fmla="*/ 0 w 4488525"/>
                <a:gd name="connsiteY1" fmla="*/ 1445230 h 4488972"/>
                <a:gd name="connsiteX2" fmla="*/ 4488525 w 4488525"/>
                <a:gd name="connsiteY2" fmla="*/ 2934255 h 4488972"/>
                <a:gd name="connsiteX3" fmla="*/ 2047205 w 4488525"/>
                <a:gd name="connsiteY3" fmla="*/ 4488972 h 448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8525" h="4488972">
                  <a:moveTo>
                    <a:pt x="2189524" y="0"/>
                  </a:moveTo>
                  <a:lnTo>
                    <a:pt x="0" y="1445230"/>
                  </a:lnTo>
                  <a:lnTo>
                    <a:pt x="4488525" y="2934255"/>
                  </a:lnTo>
                  <a:lnTo>
                    <a:pt x="2047205" y="4488972"/>
                  </a:lnTo>
                </a:path>
              </a:pathLst>
            </a:custGeom>
            <a:ln w="254000" cap="rnd">
              <a:solidFill>
                <a:srgbClr val="33CC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/>
            <p:cNvSpPr/>
            <p:nvPr/>
          </p:nvSpPr>
          <p:spPr>
            <a:xfrm>
              <a:off x="7416153" y="3009241"/>
              <a:ext cx="514538" cy="537292"/>
            </a:xfrm>
            <a:prstGeom prst="ellipse">
              <a:avLst/>
            </a:prstGeom>
            <a:solidFill>
              <a:srgbClr val="33CC00"/>
            </a:solidFill>
            <a:ln w="254000" cap="rnd">
              <a:solidFill>
                <a:srgbClr val="33CC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005122" y="1552212"/>
              <a:ext cx="514538" cy="537292"/>
            </a:xfrm>
            <a:prstGeom prst="ellipse">
              <a:avLst/>
            </a:prstGeom>
            <a:solidFill>
              <a:srgbClr val="33CC00"/>
            </a:solidFill>
            <a:ln w="254000" cap="rnd">
              <a:solidFill>
                <a:srgbClr val="33CC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828244"/>
              </p:ext>
            </p:extLst>
          </p:nvPr>
        </p:nvGraphicFramePr>
        <p:xfrm>
          <a:off x="0" y="0"/>
          <a:ext cx="9144000" cy="57480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377"/>
                <a:gridCol w="1933623"/>
                <a:gridCol w="2286000"/>
                <a:gridCol w="2286000"/>
              </a:tblGrid>
              <a:tr h="1437019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Why</a:t>
                      </a:r>
                    </a:p>
                    <a:p>
                      <a:pPr algn="ctr"/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pPr algn="ctr"/>
                      <a:r>
                        <a:rPr lang="en-AU" dirty="0" smtClean="0">
                          <a:latin typeface="Optima"/>
                          <a:cs typeface="Optima"/>
                        </a:rPr>
                        <a:t>(our business drivers)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latin typeface="Optima"/>
                          <a:cs typeface="Optima"/>
                        </a:rPr>
                        <a:t>Convert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illicit user base into paying customers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latin typeface="Optima"/>
                          <a:cs typeface="Optima"/>
                        </a:rPr>
                        <a:t>Subvert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market for alcohol products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latin typeface="Optima"/>
                          <a:cs typeface="Optima"/>
                        </a:rPr>
                        <a:t>Subvert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market for caffeine products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</a:tr>
              <a:tr h="1437019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Who</a:t>
                      </a:r>
                    </a:p>
                    <a:p>
                      <a:pPr algn="ctr"/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pPr algn="ctr"/>
                      <a:r>
                        <a:rPr lang="en-AU" dirty="0" smtClean="0">
                          <a:latin typeface="Optima"/>
                          <a:cs typeface="Optima"/>
                        </a:rPr>
                        <a:t>(market segments)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latin typeface="Optima"/>
                          <a:cs typeface="Optima"/>
                        </a:rPr>
                        <a:t>Pubs, Clubs, Bottle Shops</a:t>
                      </a:r>
                      <a:endParaRPr lang="en-AU" baseline="0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latin typeface="Optima"/>
                          <a:cs typeface="Optima"/>
                        </a:rPr>
                        <a:t>Cafes &amp; Restaurants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latin typeface="Optima"/>
                          <a:cs typeface="Optima"/>
                        </a:rPr>
                        <a:t>Students &amp; Surfers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</a:tr>
              <a:tr h="1437019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How</a:t>
                      </a:r>
                    </a:p>
                    <a:p>
                      <a:pPr algn="ctr"/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pPr algn="ctr"/>
                      <a:r>
                        <a:rPr lang="en-AU" dirty="0" smtClean="0">
                          <a:latin typeface="Optima"/>
                          <a:cs typeface="Optima"/>
                        </a:rPr>
                        <a:t>(our customers behaviour changes)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>
                          <a:latin typeface="Optima"/>
                          <a:cs typeface="Optima"/>
                        </a:rPr>
                        <a:t>Use cannabis 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in commercial coffee brewing machines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>
                          <a:latin typeface="Optima"/>
                          <a:cs typeface="Optima"/>
                        </a:rPr>
                        <a:t>Gamify &amp;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crowd-source production of better plant variants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>
                          <a:latin typeface="Optima"/>
                          <a:cs typeface="Optima"/>
                        </a:rPr>
                        <a:t>Stock pre-mixed cannabis-based 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beverages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</a:tr>
              <a:tr h="1437019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What</a:t>
                      </a:r>
                    </a:p>
                    <a:p>
                      <a:pPr algn="ctr"/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pPr algn="ctr"/>
                      <a:r>
                        <a:rPr lang="en-AU" dirty="0" smtClean="0">
                          <a:latin typeface="Optima"/>
                          <a:cs typeface="Optima"/>
                        </a:rPr>
                        <a:t>(we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supply)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>
                          <a:latin typeface="Optima"/>
                          <a:cs typeface="Optima"/>
                        </a:rPr>
                        <a:t>Seeds &amp; Starter Kits</a:t>
                      </a:r>
                    </a:p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>
                          <a:latin typeface="Optima"/>
                          <a:cs typeface="Optima"/>
                        </a:rPr>
                        <a:t>Pre-packaged equivalents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to traditional drinks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>
                          <a:latin typeface="Optima"/>
                          <a:cs typeface="Optima"/>
                        </a:rPr>
                        <a:t>Powdered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leaf suitable for steam extraction.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1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005122" y="437948"/>
            <a:ext cx="4925569" cy="4412331"/>
            <a:chOff x="3005122" y="437948"/>
            <a:chExt cx="4925569" cy="4412331"/>
          </a:xfrm>
        </p:grpSpPr>
        <p:sp>
          <p:nvSpPr>
            <p:cNvPr id="12" name="Freeform 11"/>
            <p:cNvSpPr/>
            <p:nvPr/>
          </p:nvSpPr>
          <p:spPr>
            <a:xfrm>
              <a:off x="3251443" y="437948"/>
              <a:ext cx="4488525" cy="4412331"/>
            </a:xfrm>
            <a:custGeom>
              <a:avLst/>
              <a:gdLst>
                <a:gd name="connsiteX0" fmla="*/ 2189524 w 4488525"/>
                <a:gd name="connsiteY0" fmla="*/ 0 h 4488972"/>
                <a:gd name="connsiteX1" fmla="*/ 0 w 4488525"/>
                <a:gd name="connsiteY1" fmla="*/ 1445230 h 4488972"/>
                <a:gd name="connsiteX2" fmla="*/ 4488525 w 4488525"/>
                <a:gd name="connsiteY2" fmla="*/ 2934255 h 4488972"/>
                <a:gd name="connsiteX3" fmla="*/ 2047205 w 4488525"/>
                <a:gd name="connsiteY3" fmla="*/ 4488972 h 448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8525" h="4488972">
                  <a:moveTo>
                    <a:pt x="2189524" y="0"/>
                  </a:moveTo>
                  <a:lnTo>
                    <a:pt x="0" y="1445230"/>
                  </a:lnTo>
                  <a:lnTo>
                    <a:pt x="4488525" y="2934255"/>
                  </a:lnTo>
                  <a:lnTo>
                    <a:pt x="2047205" y="4488972"/>
                  </a:lnTo>
                </a:path>
              </a:pathLst>
            </a:custGeom>
            <a:ln w="254000" cap="rnd">
              <a:solidFill>
                <a:srgbClr val="33CC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/>
            <p:cNvSpPr/>
            <p:nvPr/>
          </p:nvSpPr>
          <p:spPr>
            <a:xfrm>
              <a:off x="7416153" y="3009241"/>
              <a:ext cx="514538" cy="537292"/>
            </a:xfrm>
            <a:prstGeom prst="ellipse">
              <a:avLst/>
            </a:prstGeom>
            <a:solidFill>
              <a:srgbClr val="33CC00"/>
            </a:solidFill>
            <a:ln w="254000" cap="rnd">
              <a:solidFill>
                <a:srgbClr val="33CC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005122" y="1552212"/>
              <a:ext cx="514538" cy="537292"/>
            </a:xfrm>
            <a:prstGeom prst="ellipse">
              <a:avLst/>
            </a:prstGeom>
            <a:solidFill>
              <a:srgbClr val="33CC00"/>
            </a:solidFill>
            <a:ln w="254000" cap="rnd">
              <a:solidFill>
                <a:srgbClr val="33CC00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409581"/>
              </p:ext>
            </p:extLst>
          </p:nvPr>
        </p:nvGraphicFramePr>
        <p:xfrm>
          <a:off x="0" y="0"/>
          <a:ext cx="9144000" cy="57480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377"/>
                <a:gridCol w="1933623"/>
                <a:gridCol w="2286000"/>
                <a:gridCol w="2286000"/>
              </a:tblGrid>
              <a:tr h="1437019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Why</a:t>
                      </a:r>
                    </a:p>
                    <a:p>
                      <a:pPr algn="ctr"/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pPr algn="ctr"/>
                      <a:r>
                        <a:rPr lang="en-AU" dirty="0" smtClean="0">
                          <a:latin typeface="Optima"/>
                          <a:cs typeface="Optima"/>
                        </a:rPr>
                        <a:t>(our business drivers)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latin typeface="Optima"/>
                          <a:cs typeface="Optima"/>
                        </a:rPr>
                        <a:t>Subvert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market for alcohol products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</a:tr>
              <a:tr h="1437019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Who</a:t>
                      </a:r>
                    </a:p>
                    <a:p>
                      <a:pPr algn="ctr"/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pPr algn="ctr"/>
                      <a:r>
                        <a:rPr lang="en-AU" dirty="0" smtClean="0">
                          <a:latin typeface="Optima"/>
                          <a:cs typeface="Optima"/>
                        </a:rPr>
                        <a:t>(market segments)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latin typeface="Optima"/>
                          <a:cs typeface="Optima"/>
                        </a:rPr>
                        <a:t>Pubs, Clubs, Bottle Shops</a:t>
                      </a:r>
                      <a:endParaRPr lang="en-AU" baseline="0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</a:tr>
              <a:tr h="1437019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How</a:t>
                      </a:r>
                    </a:p>
                    <a:p>
                      <a:pPr algn="ctr"/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pPr algn="ctr"/>
                      <a:r>
                        <a:rPr lang="en-AU" dirty="0" smtClean="0">
                          <a:latin typeface="Optima"/>
                          <a:cs typeface="Optima"/>
                        </a:rPr>
                        <a:t>(our customers behaviour changes)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>
                          <a:latin typeface="Optima"/>
                          <a:cs typeface="Optima"/>
                        </a:rPr>
                        <a:t>Stock cannabis-based 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beverages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</a:tr>
              <a:tr h="1437019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What</a:t>
                      </a:r>
                    </a:p>
                    <a:p>
                      <a:pPr algn="ctr"/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pPr algn="ctr"/>
                      <a:r>
                        <a:rPr lang="en-AU" dirty="0" smtClean="0">
                          <a:latin typeface="Optima"/>
                          <a:cs typeface="Optima"/>
                        </a:rPr>
                        <a:t>(we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supply)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>
                          <a:latin typeface="Optima"/>
                          <a:cs typeface="Optima"/>
                        </a:rPr>
                        <a:t>Pre-packaged equivalents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to traditional beverages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275072" y="1126668"/>
            <a:ext cx="2440324" cy="369332"/>
            <a:chOff x="4275072" y="1126668"/>
            <a:chExt cx="2440324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342417" y="1126668"/>
              <a:ext cx="137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latin typeface="Optima"/>
                  <a:cs typeface="Optima"/>
                </a:rPr>
                <a:t>Rate of ROI</a:t>
              </a:r>
              <a:endParaRPr lang="en-AU" b="1" dirty="0">
                <a:latin typeface="Optima"/>
                <a:cs typeface="Optima"/>
              </a:endParaRPr>
            </a:p>
          </p:txBody>
        </p:sp>
        <p:cxnSp>
          <p:nvCxnSpPr>
            <p:cNvPr id="6" name="Straight Connector 5"/>
            <p:cNvCxnSpPr>
              <a:stCxn id="4" idx="1"/>
            </p:cNvCxnSpPr>
            <p:nvPr/>
          </p:nvCxnSpPr>
          <p:spPr>
            <a:xfrm flipH="1">
              <a:off x="4275072" y="1311334"/>
              <a:ext cx="1067345" cy="24409"/>
            </a:xfrm>
            <a:prstGeom prst="line">
              <a:avLst/>
            </a:prstGeom>
            <a:ln>
              <a:solidFill>
                <a:srgbClr val="33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614075" y="2398460"/>
            <a:ext cx="3943550" cy="1477328"/>
            <a:chOff x="2614075" y="2398460"/>
            <a:chExt cx="3943550" cy="1477328"/>
          </a:xfrm>
        </p:grpSpPr>
        <p:sp>
          <p:nvSpPr>
            <p:cNvPr id="21" name="TextBox 20"/>
            <p:cNvSpPr txBox="1"/>
            <p:nvPr/>
          </p:nvSpPr>
          <p:spPr>
            <a:xfrm>
              <a:off x="4931952" y="2743438"/>
              <a:ext cx="941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latin typeface="Optima"/>
                  <a:cs typeface="Optima"/>
                </a:rPr>
                <a:t>Pirate</a:t>
              </a:r>
            </a:p>
            <a:p>
              <a:r>
                <a:rPr lang="en-AU" b="1" dirty="0" smtClean="0">
                  <a:latin typeface="Optima"/>
                  <a:cs typeface="Optima"/>
                </a:rPr>
                <a:t>Metrics</a:t>
              </a:r>
              <a:endParaRPr lang="en-AU" b="1" dirty="0">
                <a:latin typeface="Optima"/>
                <a:cs typeface="Optima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5868147" y="3060522"/>
              <a:ext cx="689478" cy="0"/>
            </a:xfrm>
            <a:prstGeom prst="line">
              <a:avLst/>
            </a:prstGeom>
            <a:ln>
              <a:solidFill>
                <a:srgbClr val="33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614075" y="2398460"/>
              <a:ext cx="19546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latin typeface="Optima"/>
                  <a:cs typeface="Optima"/>
                </a:rPr>
                <a:t>Acquisition</a:t>
              </a:r>
            </a:p>
            <a:p>
              <a:r>
                <a:rPr lang="en-AU" b="1" dirty="0" smtClean="0">
                  <a:latin typeface="Optima"/>
                  <a:cs typeface="Optima"/>
                </a:rPr>
                <a:t>Activation</a:t>
              </a:r>
            </a:p>
            <a:p>
              <a:r>
                <a:rPr lang="en-AU" b="1" dirty="0" smtClean="0">
                  <a:latin typeface="Optima"/>
                  <a:cs typeface="Optima"/>
                </a:rPr>
                <a:t>Retention</a:t>
              </a:r>
            </a:p>
            <a:p>
              <a:r>
                <a:rPr lang="en-AU" b="1" dirty="0" smtClean="0">
                  <a:latin typeface="Optima"/>
                  <a:cs typeface="Optima"/>
                </a:rPr>
                <a:t>Recommendation</a:t>
              </a:r>
            </a:p>
            <a:p>
              <a:r>
                <a:rPr lang="en-AU" b="1" dirty="0" smtClean="0">
                  <a:latin typeface="Optima"/>
                  <a:cs typeface="Optima"/>
                </a:rPr>
                <a:t>Revenue</a:t>
              </a:r>
              <a:endParaRPr lang="en-AU" b="1" dirty="0">
                <a:latin typeface="Optima"/>
                <a:cs typeface="Optima"/>
              </a:endParaRPr>
            </a:p>
          </p:txBody>
        </p:sp>
        <p:sp>
          <p:nvSpPr>
            <p:cNvPr id="28" name="Right Brace 27"/>
            <p:cNvSpPr/>
            <p:nvPr/>
          </p:nvSpPr>
          <p:spPr>
            <a:xfrm>
              <a:off x="4411891" y="2507255"/>
              <a:ext cx="416010" cy="1357584"/>
            </a:xfrm>
            <a:prstGeom prst="rightBrace">
              <a:avLst>
                <a:gd name="adj1" fmla="val 13597"/>
                <a:gd name="adj2" fmla="val 41935"/>
              </a:avLst>
            </a:prstGeom>
            <a:ln>
              <a:solidFill>
                <a:srgbClr val="33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448148" y="4028824"/>
            <a:ext cx="2646245" cy="369332"/>
            <a:chOff x="6448148" y="4028824"/>
            <a:chExt cx="2646245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7050244" y="4028824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latin typeface="Optima"/>
                  <a:cs typeface="Optima"/>
                </a:rPr>
                <a:t>Behavior Mapping</a:t>
              </a:r>
              <a:endParaRPr lang="en-AU" b="1" dirty="0">
                <a:latin typeface="Optima"/>
                <a:cs typeface="Optima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6448148" y="4231153"/>
              <a:ext cx="633227" cy="0"/>
            </a:xfrm>
            <a:prstGeom prst="line">
              <a:avLst/>
            </a:prstGeom>
            <a:ln>
              <a:solidFill>
                <a:srgbClr val="33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Subtitle 3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0" y="5693333"/>
            <a:ext cx="9144000" cy="1171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smtClean="0">
                <a:latin typeface="Optima"/>
                <a:cs typeface="Optima"/>
              </a:rPr>
              <a:t>Which Epics will meet and obsolete the market?</a:t>
            </a:r>
          </a:p>
          <a:p>
            <a:pPr>
              <a:lnSpc>
                <a:spcPct val="140000"/>
              </a:lnSpc>
            </a:pPr>
            <a:r>
              <a:rPr lang="en-US" smtClean="0">
                <a:latin typeface="Optima"/>
                <a:cs typeface="Optima"/>
              </a:rPr>
              <a:t>Impact Mapping …</a:t>
            </a:r>
            <a:endParaRPr lang="en-US" dirty="0" smtClean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6630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b="1" dirty="0" smtClean="0">
                <a:latin typeface="Optima"/>
                <a:cs typeface="Optima"/>
              </a:rPr>
              <a:t>S</a:t>
            </a:r>
            <a:r>
              <a:rPr lang="en-US" dirty="0" smtClean="0">
                <a:latin typeface="Optima"/>
                <a:cs typeface="Optima"/>
              </a:rPr>
              <a:t>imple design: adding value by removing that without.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72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8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33" y="3690"/>
            <a:ext cx="124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S</a:t>
            </a:r>
            <a:r>
              <a:rPr lang="en-US" sz="2800" dirty="0" smtClean="0">
                <a:latin typeface="Optima"/>
                <a:cs typeface="Optima"/>
              </a:rPr>
              <a:t>imple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65" y="1135251"/>
            <a:ext cx="7360071" cy="40408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0537" y="5570431"/>
            <a:ext cx="824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2004 Nokia N-</a:t>
            </a:r>
            <a:r>
              <a:rPr lang="en-US" sz="2800" dirty="0">
                <a:latin typeface="Optima"/>
                <a:cs typeface="Optima"/>
              </a:rPr>
              <a:t>Gage. Did everything iPhone did </a:t>
            </a:r>
            <a:r>
              <a:rPr lang="en-US" sz="2800" dirty="0" smtClean="0">
                <a:latin typeface="Optima"/>
                <a:cs typeface="Optima"/>
              </a:rPr>
              <a:t>…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43621" y="6110770"/>
            <a:ext cx="6604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3 years before iPhone. Sank like a stone.</a:t>
            </a:r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933" y="45346"/>
            <a:ext cx="1801976" cy="4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9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110645</TotalTime>
  <Words>1430</Words>
  <Application>Microsoft Macintosh PowerPoint</Application>
  <PresentationFormat>On-screen Show (4:3)</PresentationFormat>
  <Paragraphs>442</Paragraphs>
  <Slides>37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Merel</dc:creator>
  <cp:lastModifiedBy>Peter Merel</cp:lastModifiedBy>
  <cp:revision>758</cp:revision>
  <cp:lastPrinted>2016-02-14T22:51:54Z</cp:lastPrinted>
  <dcterms:created xsi:type="dcterms:W3CDTF">2014-08-16T08:56:37Z</dcterms:created>
  <dcterms:modified xsi:type="dcterms:W3CDTF">2016-03-04T03:19:10Z</dcterms:modified>
</cp:coreProperties>
</file>